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66" r:id="rId2"/>
    <p:sldId id="367" r:id="rId3"/>
    <p:sldId id="368" r:id="rId4"/>
    <p:sldId id="415" r:id="rId5"/>
    <p:sldId id="369" r:id="rId6"/>
    <p:sldId id="416" r:id="rId7"/>
    <p:sldId id="370" r:id="rId8"/>
    <p:sldId id="409" r:id="rId9"/>
    <p:sldId id="410" r:id="rId10"/>
    <p:sldId id="414" r:id="rId11"/>
    <p:sldId id="411" r:id="rId12"/>
    <p:sldId id="417" r:id="rId13"/>
    <p:sldId id="412" r:id="rId14"/>
    <p:sldId id="407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CC"/>
    <a:srgbClr val="FF33CC"/>
    <a:srgbClr val="FF3399"/>
    <a:srgbClr val="897CDA"/>
    <a:srgbClr val="F193EA"/>
    <a:srgbClr val="FCE8FB"/>
    <a:srgbClr val="DCDBF5"/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21" autoAdjust="0"/>
    <p:restoredTop sz="94660"/>
  </p:normalViewPr>
  <p:slideViewPr>
    <p:cSldViewPr>
      <p:cViewPr varScale="1">
        <p:scale>
          <a:sx n="56" d="100"/>
          <a:sy n="56" d="100"/>
        </p:scale>
        <p:origin x="-5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1CEAF4C-4709-4138-BADE-993E594D327D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070AD31-2855-403C-B195-A9A5B08D46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22748A1-0BBC-41B3-9ABA-68CB1CE85817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3923929" y="4195619"/>
            <a:ext cx="4896543" cy="2329725"/>
          </a:xfrm>
          <a:prstGeom prst="rect">
            <a:avLst/>
          </a:prstGeom>
          <a:solidFill>
            <a:schemeClr val="bg1">
              <a:alpha val="99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1763689" y="332657"/>
            <a:ext cx="7056783" cy="4032448"/>
          </a:xfrm>
          <a:prstGeom prst="rect">
            <a:avLst/>
          </a:prstGeom>
          <a:solidFill>
            <a:schemeClr val="bg1">
              <a:alpha val="94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6" name="Picture 4" descr="http://img-fotki.yandex.ru/get/5647/134091466.65/0_aabb3_cd99640d_L.png"/>
          <p:cNvPicPr>
            <a:picLocks noChangeAspect="1" noChangeArrowheads="1"/>
          </p:cNvPicPr>
          <p:nvPr userDrawn="1"/>
        </p:nvPicPr>
        <p:blipFill>
          <a:blip r:embed="rId2" cstate="email"/>
          <a:srcRect b="1959"/>
          <a:stretch>
            <a:fillRect/>
          </a:stretch>
        </p:blipFill>
        <p:spPr bwMode="auto">
          <a:xfrm>
            <a:off x="307975" y="1735138"/>
            <a:ext cx="4408488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C2E32-2494-4E92-B2A0-BEC2211DE0E7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62376-7C12-41D2-9FB4-67B067584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A49EC-698D-43D2-84A5-F33BB554140C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F32B3-6BF3-403C-8166-EB91D2E4A9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4E2EE-5EEE-4BE1-985A-E3E234F6FBA4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B0FBC-6467-47AF-B7FC-5C27B60BDE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99A43-BFE2-47AB-B979-F4ED7853D513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6D975-2CA8-4FC4-ACE6-6A87B3E01E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5FDF9-C6C4-4636-81F8-6AAE241D71A8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D27A0-0000-4438-B9C9-7824EF267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CD18E-BEFA-469F-B842-60638ACDC39A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7E603-A16D-45A2-B95C-EC6D82E5E1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BA743-A0DB-4EF7-A64E-F045D5336042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E30E4-EB23-4788-AB39-A66BDCA0C4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297533" y="332657"/>
            <a:ext cx="8522939" cy="6192688"/>
          </a:xfrm>
          <a:prstGeom prst="rect">
            <a:avLst/>
          </a:prstGeom>
          <a:solidFill>
            <a:schemeClr val="bg1">
              <a:alpha val="99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4" name="Picture 4" descr="http://img-fotki.yandex.ru/get/5647/134091466.65/0_aabb3_cd99640d_L.png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7975" y="3475038"/>
            <a:ext cx="2849563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img-fotki.yandex.ru/get/5647/134091466.65/0_aabb3_cd99640d_L.png"/>
          <p:cNvPicPr>
            <a:picLocks noChangeAspect="1" noChangeArrowheads="1"/>
          </p:cNvPicPr>
          <p:nvPr userDrawn="1"/>
        </p:nvPicPr>
        <p:blipFill>
          <a:blip r:embed="rId3" cstate="email"/>
          <a:srcRect t="-208"/>
          <a:stretch>
            <a:fillRect/>
          </a:stretch>
        </p:blipFill>
        <p:spPr bwMode="auto">
          <a:xfrm>
            <a:off x="7050088" y="4679950"/>
            <a:ext cx="1770062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B8B61-B2E1-4736-81D1-4A15E77A7510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D059B-FA16-4E9F-8157-D66299FE90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297533" y="332657"/>
            <a:ext cx="8522939" cy="6192688"/>
          </a:xfrm>
          <a:prstGeom prst="rect">
            <a:avLst/>
          </a:prstGeom>
          <a:solidFill>
            <a:schemeClr val="bg1">
              <a:alpha val="99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3" name="Picture 4" descr="http://img-fotki.yandex.ru/get/5647/134091466.65/0_aabb3_cd99640d_L.png"/>
          <p:cNvPicPr>
            <a:picLocks noChangeAspect="1" noChangeArrowheads="1"/>
          </p:cNvPicPr>
          <p:nvPr userDrawn="1"/>
        </p:nvPicPr>
        <p:blipFill>
          <a:blip r:embed="rId2" cstate="email"/>
          <a:srcRect t="-208"/>
          <a:stretch>
            <a:fillRect/>
          </a:stretch>
        </p:blipFill>
        <p:spPr bwMode="auto">
          <a:xfrm>
            <a:off x="7050088" y="4679950"/>
            <a:ext cx="1770062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518E8-87CD-409C-9D5E-3B6EF6D19924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4BC55-F051-458C-A18D-5CE2927856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E3AA4-B4B6-4BB7-A085-76E16D454C49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4B55F-DD4C-4CD2-9AC2-0D78998181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9E6F9-DD5C-40FC-B51F-E443C0B740F1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A4F23-DCA2-4025-8769-CC7BE6A375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nsportal.ru/user/33485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193EA"/>
            </a:gs>
            <a:gs pos="17999">
              <a:srgbClr val="FFFF00"/>
            </a:gs>
            <a:gs pos="30000">
              <a:srgbClr val="9966FF"/>
            </a:gs>
            <a:gs pos="42000">
              <a:srgbClr val="FF3399"/>
            </a:gs>
            <a:gs pos="58000">
              <a:srgbClr val="FFFF00"/>
            </a:gs>
            <a:gs pos="67999">
              <a:srgbClr val="F193EA"/>
            </a:gs>
            <a:gs pos="82001">
              <a:srgbClr val="FFFF00"/>
            </a:gs>
            <a:gs pos="100000">
              <a:srgbClr val="F193EA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мка 6"/>
          <p:cNvSpPr/>
          <p:nvPr/>
        </p:nvSpPr>
        <p:spPr>
          <a:xfrm>
            <a:off x="202" y="-1"/>
            <a:ext cx="9143799" cy="6851983"/>
          </a:xfrm>
          <a:prstGeom prst="frame">
            <a:avLst>
              <a:gd name="adj1" fmla="val 4397"/>
            </a:avLst>
          </a:prstGeom>
          <a:gradFill flip="none" rotWithShape="1">
            <a:gsLst>
              <a:gs pos="0">
                <a:srgbClr val="F193EA"/>
              </a:gs>
              <a:gs pos="17999">
                <a:srgbClr val="FFFF00"/>
              </a:gs>
              <a:gs pos="31000">
                <a:srgbClr val="9966FF"/>
              </a:gs>
              <a:gs pos="63000">
                <a:srgbClr val="CC99FF"/>
              </a:gs>
              <a:gs pos="44000">
                <a:srgbClr val="FF3399"/>
              </a:gs>
              <a:gs pos="82001">
                <a:srgbClr val="FFFF00"/>
              </a:gs>
              <a:gs pos="100000">
                <a:srgbClr val="F193EA"/>
              </a:gs>
            </a:gsLst>
            <a:lin ang="18900000" scaled="1"/>
            <a:tileRect/>
          </a:gra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6988" y="6616700"/>
            <a:ext cx="3024187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FFC000"/>
                </a:solidFill>
                <a:latin typeface="Monotype Corsiva" pitchFamily="66" charset="0"/>
                <a:cs typeface="+mn-cs"/>
              </a:rPr>
              <a:t>Матюшкина А.В. </a:t>
            </a:r>
            <a:r>
              <a:rPr lang="en-US" sz="1000" dirty="0">
                <a:latin typeface="Monotype Corsiva" pitchFamily="66" charset="0"/>
                <a:cs typeface="+mn-cs"/>
                <a:hlinkClick r:id="rId13"/>
              </a:rPr>
              <a:t>http://nsportal.ru/user/33485</a:t>
            </a:r>
            <a:r>
              <a:rPr lang="ru-RU" sz="1000" dirty="0">
                <a:latin typeface="Monotype Corsiva" pitchFamily="66" charset="0"/>
                <a:cs typeface="+mn-cs"/>
              </a:rPr>
              <a:t>  </a:t>
            </a:r>
          </a:p>
        </p:txBody>
      </p:sp>
      <p:sp>
        <p:nvSpPr>
          <p:cNvPr id="103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D9D20D-8B7B-486F-AC26-B4D952DE471E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725DF0-7879-4815-AC98-934674E3BB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01" r:id="rId2"/>
    <p:sldLayoutId id="2147483902" r:id="rId3"/>
    <p:sldLayoutId id="2147483903" r:id="rId4"/>
    <p:sldLayoutId id="2147483904" r:id="rId5"/>
    <p:sldLayoutId id="2147483910" r:id="rId6"/>
    <p:sldLayoutId id="2147483911" r:id="rId7"/>
    <p:sldLayoutId id="2147483905" r:id="rId8"/>
    <p:sldLayoutId id="2147483906" r:id="rId9"/>
    <p:sldLayoutId id="2147483907" r:id="rId10"/>
    <p:sldLayoutId id="214748390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2051050" y="1268760"/>
            <a:ext cx="6591300" cy="2448272"/>
          </a:xfrm>
        </p:spPr>
        <p:txBody>
          <a:bodyPr/>
          <a:lstStyle/>
          <a:p>
            <a:pPr>
              <a:spcAft>
                <a:spcPts val="1013"/>
              </a:spcAft>
            </a:pPr>
            <a:r>
              <a:rPr lang="ru-RU" sz="2800" b="1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Краткосрочный проект </a:t>
            </a:r>
            <a:r>
              <a:rPr lang="ru-RU" sz="2800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ко дню Матери </a:t>
            </a:r>
            <a:r>
              <a:rPr lang="ru-RU" sz="2800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во второй младшей группе</a:t>
            </a:r>
            <a:r>
              <a:rPr lang="ru-RU" sz="2800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«Жизнь хороша и жить хорошо, когда мама рядом!»</a:t>
            </a:r>
            <a:endParaRPr lang="ru-RU" sz="2800" dirty="0" smtClean="0">
              <a:solidFill>
                <a:schemeClr val="tx2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40200" y="4797425"/>
            <a:ext cx="4464050" cy="129540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Руководитель проекта - воспитатель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Филиппова Елена Васильевна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5124" name="Прямоугольник 4"/>
          <p:cNvSpPr>
            <a:spLocks noChangeArrowheads="1"/>
          </p:cNvSpPr>
          <p:nvPr/>
        </p:nvSpPr>
        <p:spPr bwMode="auto">
          <a:xfrm>
            <a:off x="2195513" y="692150"/>
            <a:ext cx="61023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013"/>
              </a:spcAft>
            </a:pPr>
            <a:r>
              <a:rPr lang="ru-RU" sz="2000" b="1" dirty="0" smtClean="0">
                <a:solidFill>
                  <a:srgbClr val="0000CC"/>
                </a:solidFill>
                <a:latin typeface="Arial Black" panose="020B0A04020102020204" pitchFamily="34" charset="0"/>
                <a:cs typeface="Times New Roman" pitchFamily="18" charset="0"/>
              </a:rPr>
              <a:t>МБДОУ</a:t>
            </a:r>
            <a:r>
              <a:rPr lang="ru-RU" sz="2000" dirty="0" smtClean="0">
                <a:solidFill>
                  <a:srgbClr val="0000CC"/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00CC"/>
                </a:solidFill>
                <a:latin typeface="Arial Black" panose="020B0A04020102020204" pitchFamily="34" charset="0"/>
                <a:cs typeface="Times New Roman" pitchFamily="18" charset="0"/>
              </a:rPr>
              <a:t>детский сад № </a:t>
            </a:r>
            <a:r>
              <a:rPr lang="ru-RU" sz="2000" b="1" dirty="0" smtClean="0">
                <a:solidFill>
                  <a:srgbClr val="0000CC"/>
                </a:solidFill>
                <a:latin typeface="Arial Black" panose="020B0A04020102020204" pitchFamily="34" charset="0"/>
                <a:cs typeface="Times New Roman" pitchFamily="18" charset="0"/>
              </a:rPr>
              <a:t>283</a:t>
            </a:r>
            <a:endParaRPr lang="ru-RU" sz="2000" dirty="0">
              <a:solidFill>
                <a:srgbClr val="0000CC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 txBox="1">
            <a:spLocks/>
          </p:cNvSpPr>
          <p:nvPr/>
        </p:nvSpPr>
        <p:spPr bwMode="auto">
          <a:xfrm>
            <a:off x="684213" y="2565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800">
              <a:solidFill>
                <a:srgbClr val="0000CC"/>
              </a:solidFill>
              <a:latin typeface="Monotype Corsiva" pitchFamily="66" charset="0"/>
            </a:endParaRPr>
          </a:p>
        </p:txBody>
      </p:sp>
      <p:sp>
        <p:nvSpPr>
          <p:cNvPr id="12291" name="Заголовок 2"/>
          <p:cNvSpPr>
            <a:spLocks noGrp="1"/>
          </p:cNvSpPr>
          <p:nvPr>
            <p:ph type="title"/>
          </p:nvPr>
        </p:nvSpPr>
        <p:spPr>
          <a:xfrm>
            <a:off x="539750" y="620713"/>
            <a:ext cx="8229600" cy="1143000"/>
          </a:xfrm>
        </p:spPr>
        <p:txBody>
          <a:bodyPr/>
          <a:lstStyle/>
          <a:p>
            <a:r>
              <a:rPr lang="ru-RU" sz="4000" b="1" i="1" dirty="0" smtClean="0">
                <a:solidFill>
                  <a:srgbClr val="FF3399"/>
                </a:solidFill>
                <a:latin typeface="Arial Black" panose="020B0A04020102020204" pitchFamily="34" charset="0"/>
                <a:cs typeface="Times New Roman" pitchFamily="18" charset="0"/>
              </a:rPr>
              <a:t>Пути реализации проекта</a:t>
            </a:r>
          </a:p>
        </p:txBody>
      </p:sp>
      <p:sp>
        <p:nvSpPr>
          <p:cNvPr id="12292" name="Подзаголовок 3"/>
          <p:cNvSpPr>
            <a:spLocks noGrp="1"/>
          </p:cNvSpPr>
          <p:nvPr>
            <p:ph type="subTitle" idx="4294967295"/>
          </p:nvPr>
        </p:nvSpPr>
        <p:spPr>
          <a:xfrm>
            <a:off x="1115617" y="1844674"/>
            <a:ext cx="6912372" cy="4176613"/>
          </a:xfrm>
        </p:spPr>
        <p:txBody>
          <a:bodyPr/>
          <a:lstStyle/>
          <a:p>
            <a:r>
              <a:rPr lang="ru-RU" sz="2400" dirty="0" smtClean="0">
                <a:solidFill>
                  <a:srgbClr val="00B050"/>
                </a:solidFill>
                <a:latin typeface="Arial Black" panose="020B0A04020102020204" pitchFamily="34" charset="0"/>
                <a:cs typeface="Times New Roman" pitchFamily="18" charset="0"/>
              </a:rPr>
              <a:t>Познавательное развитие</a:t>
            </a:r>
          </a:p>
          <a:p>
            <a:r>
              <a:rPr lang="ru-RU" sz="2400" dirty="0" smtClean="0">
                <a:solidFill>
                  <a:srgbClr val="00B050"/>
                </a:solidFill>
                <a:latin typeface="Arial Black" panose="020B0A04020102020204" pitchFamily="34" charset="0"/>
                <a:cs typeface="Times New Roman" pitchFamily="18" charset="0"/>
              </a:rPr>
              <a:t>Социально-коммуникативное развитие</a:t>
            </a:r>
          </a:p>
          <a:p>
            <a:r>
              <a:rPr lang="ru-RU" sz="2400" dirty="0" smtClean="0">
                <a:solidFill>
                  <a:srgbClr val="00B050"/>
                </a:solidFill>
                <a:latin typeface="Arial Black" panose="020B0A04020102020204" pitchFamily="34" charset="0"/>
                <a:cs typeface="Times New Roman" pitchFamily="18" charset="0"/>
              </a:rPr>
              <a:t>Художественно-эстетическое развитие</a:t>
            </a:r>
          </a:p>
          <a:p>
            <a:r>
              <a:rPr lang="ru-RU" sz="2400" dirty="0" smtClean="0">
                <a:solidFill>
                  <a:srgbClr val="00B050"/>
                </a:solidFill>
                <a:latin typeface="Arial Black" panose="020B0A04020102020204" pitchFamily="34" charset="0"/>
                <a:cs typeface="Times New Roman" pitchFamily="18" charset="0"/>
              </a:rPr>
              <a:t>Речевое развитие</a:t>
            </a:r>
          </a:p>
          <a:p>
            <a:r>
              <a:rPr lang="ru-RU" sz="2400" dirty="0" smtClean="0">
                <a:solidFill>
                  <a:srgbClr val="00B050"/>
                </a:solidFill>
                <a:latin typeface="Arial Black" panose="020B0A04020102020204" pitchFamily="34" charset="0"/>
                <a:cs typeface="Times New Roman" pitchFamily="18" charset="0"/>
              </a:rPr>
              <a:t>Физическое развитие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323850" y="3171825"/>
            <a:ext cx="7921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200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3315" name="Заголовок 2"/>
          <p:cNvSpPr>
            <a:spLocks noGrp="1"/>
          </p:cNvSpPr>
          <p:nvPr>
            <p:ph type="title" idx="4294967295"/>
          </p:nvPr>
        </p:nvSpPr>
        <p:spPr>
          <a:xfrm>
            <a:off x="900113" y="620713"/>
            <a:ext cx="3671887" cy="2160587"/>
          </a:xfrm>
        </p:spPr>
        <p:txBody>
          <a:bodyPr/>
          <a:lstStyle/>
          <a:p>
            <a:r>
              <a:rPr lang="ru-RU" i="1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Продуты проекта</a:t>
            </a:r>
          </a:p>
        </p:txBody>
      </p:sp>
      <p:pic>
        <p:nvPicPr>
          <p:cNvPr id="6" name="Рисунок 5" descr="20171125_07254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720" y="2571744"/>
            <a:ext cx="4643470" cy="3949242"/>
          </a:xfrm>
          <a:prstGeom prst="rect">
            <a:avLst/>
          </a:prstGeom>
        </p:spPr>
      </p:pic>
      <p:pic>
        <p:nvPicPr>
          <p:cNvPr id="7" name="Рисунок 6" descr="20171202_074420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43438" y="285728"/>
            <a:ext cx="4183179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Lenovo\Desktop\2 группа 283\Осень 2017г\день матери спорт празд. 2017 во вт.мл.гр\20171127_16283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143116"/>
            <a:ext cx="5918200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Lenovo\Desktop\2 группа 283\Осень 2017г\день матери спорт празд. 2017 во вт.мл.гр\20171127_16134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357166"/>
            <a:ext cx="3162299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C:\Users\Lenovo\Desktop\2 группа 283\Осень 2017г\день матери спорт празд. 2017 во вт.мл.гр\20171127_16085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85728"/>
            <a:ext cx="3203575" cy="240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323850" y="3171825"/>
            <a:ext cx="7921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200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4339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83568" y="836712"/>
            <a:ext cx="7704782" cy="5184677"/>
          </a:xfrm>
        </p:spPr>
        <p:txBody>
          <a:bodyPr/>
          <a:lstStyle/>
          <a:p>
            <a:pPr algn="l"/>
            <a:r>
              <a:rPr lang="ru-RU" sz="2400" b="1" i="1" dirty="0" smtClean="0">
                <a:solidFill>
                  <a:srgbClr val="0000CC"/>
                </a:solidFill>
                <a:latin typeface="Arial Black" panose="020B0A04020102020204" pitchFamily="34" charset="0"/>
                <a:cs typeface="Times New Roman" pitchFamily="18" charset="0"/>
              </a:rPr>
              <a:t>Итогового мероприятия «День Матери»</a:t>
            </a:r>
            <a:r>
              <a:rPr lang="ru-RU" sz="20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00CC"/>
                </a:solidFill>
                <a:latin typeface="Arial Black" panose="020B0A04020102020204" pitchFamily="34" charset="0"/>
                <a:cs typeface="Times New Roman" pitchFamily="18" charset="0"/>
              </a:rPr>
              <a:t>Цель:</a:t>
            </a: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Развивать у детей интерес к традиции, способствовать созданию тёплых взаимоотношений в семье.</a:t>
            </a:r>
            <a:b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00CC"/>
                </a:solidFill>
                <a:latin typeface="Arial Black" panose="020B0A04020102020204" pitchFamily="34" charset="0"/>
                <a:cs typeface="Times New Roman" pitchFamily="18" charset="0"/>
              </a:rPr>
              <a:t>Задачи:</a:t>
            </a: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Воспитывать уважительное отношение к мамам. Способствовать созданию положительных эмоциональных переживаний детей и родителей от совместного празднования мероприятия.</a:t>
            </a:r>
            <a:b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00CC"/>
                </a:solidFill>
                <a:latin typeface="Arial Black" panose="020B0A04020102020204" pitchFamily="34" charset="0"/>
                <a:cs typeface="Times New Roman" pitchFamily="18" charset="0"/>
              </a:rPr>
              <a:t>Форма проведения</a:t>
            </a:r>
            <a:r>
              <a:rPr lang="ru-RU" sz="2000" b="1" dirty="0" smtClean="0">
                <a:solidFill>
                  <a:srgbClr val="0000CC"/>
                </a:solidFill>
                <a:latin typeface="Arial Black" panose="020B0A04020102020204" pitchFamily="34" charset="0"/>
                <a:cs typeface="Times New Roman" pitchFamily="18" charset="0"/>
              </a:rPr>
              <a:t>: спортивный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досуг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.</a:t>
            </a:r>
            <a:b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00CC"/>
                </a:solidFill>
                <a:latin typeface="Arial Black" panose="020B0A04020102020204" pitchFamily="34" charset="0"/>
                <a:cs typeface="Times New Roman" pitchFamily="18" charset="0"/>
              </a:rPr>
              <a:t>Участники: 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воспитатель, физкультурный 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руководитель, мамы, дети.</a:t>
            </a:r>
            <a:b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00CC"/>
                </a:solidFill>
                <a:latin typeface="Arial Black" panose="020B0A04020102020204" pitchFamily="34" charset="0"/>
                <a:cs typeface="Times New Roman" pitchFamily="18" charset="0"/>
              </a:rPr>
              <a:t>План проведения:</a:t>
            </a: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1. Вступительная часть.</a:t>
            </a:r>
            <a:b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2. Чтение стихов.</a:t>
            </a:r>
            <a:b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3.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Эстафеты.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4. Заключительная часть.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endParaRPr lang="ru-RU" sz="2000" dirty="0" smtClean="0">
              <a:solidFill>
                <a:srgbClr val="002060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84213" y="256540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4800" dirty="0">
                <a:solidFill>
                  <a:srgbClr val="0000CC"/>
                </a:solidFill>
                <a:latin typeface="Monotype Corsiva" pitchFamily="66" charset="0"/>
                <a:ea typeface="+mj-ea"/>
                <a:cs typeface="+mj-cs"/>
              </a:rPr>
              <a:t>Спасибо за внимание!!!</a:t>
            </a:r>
            <a:endParaRPr lang="ru-RU" sz="2800" dirty="0">
              <a:solidFill>
                <a:srgbClr val="0000CC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ъект 2"/>
          <p:cNvSpPr txBox="1">
            <a:spLocks/>
          </p:cNvSpPr>
          <p:nvPr/>
        </p:nvSpPr>
        <p:spPr bwMode="auto">
          <a:xfrm>
            <a:off x="899592" y="908720"/>
            <a:ext cx="7560839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800" b="1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Тип проекта:</a:t>
            </a:r>
            <a:r>
              <a:rPr lang="ru-RU" sz="2800" dirty="0">
                <a:solidFill>
                  <a:srgbClr val="00B0F0"/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B0F0"/>
                </a:solidFill>
                <a:latin typeface="Arial Black" panose="020B0A04020102020204" pitchFamily="34" charset="0"/>
                <a:cs typeface="Times New Roman" pitchFamily="18" charset="0"/>
              </a:rPr>
              <a:t>познавательно-творческий</a:t>
            </a:r>
            <a:r>
              <a:rPr lang="ru-RU" sz="2800" dirty="0" smtClean="0">
                <a:solidFill>
                  <a:srgbClr val="00B0F0"/>
                </a:solidFill>
                <a:latin typeface="Arial Black" panose="020B0A04020102020204" pitchFamily="34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B0F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B0F0"/>
                </a:solidFill>
                <a:latin typeface="Arial Black" panose="020B0A04020102020204" pitchFamily="34" charset="0"/>
                <a:cs typeface="Times New Roman" pitchFamily="18" charset="0"/>
              </a:rPr>
              <a:t>Краткосрочный 20.11-27.11.2017</a:t>
            </a:r>
            <a:endParaRPr lang="ru-RU" sz="2800" dirty="0">
              <a:solidFill>
                <a:srgbClr val="00B0F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Состав участников:</a:t>
            </a:r>
            <a:r>
              <a:rPr lang="ru-RU" sz="2800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B0F0"/>
                </a:solidFill>
                <a:latin typeface="Arial Black" panose="020B0A04020102020204" pitchFamily="34" charset="0"/>
                <a:cs typeface="Times New Roman" pitchFamily="18" charset="0"/>
              </a:rPr>
              <a:t>групповой</a:t>
            </a:r>
          </a:p>
          <a:p>
            <a:r>
              <a:rPr lang="ru-RU" sz="2800" b="1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Участники:</a:t>
            </a:r>
            <a:r>
              <a:rPr lang="ru-RU" sz="2800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B0F0"/>
                </a:solidFill>
                <a:latin typeface="Arial Black" panose="020B0A04020102020204" pitchFamily="34" charset="0"/>
                <a:cs typeface="Times New Roman" pitchFamily="18" charset="0"/>
              </a:rPr>
              <a:t>дети, родители, воспитатель, </a:t>
            </a:r>
            <a:r>
              <a:rPr lang="ru-RU" sz="2800" dirty="0" smtClean="0">
                <a:solidFill>
                  <a:srgbClr val="00B0F0"/>
                </a:solidFill>
                <a:latin typeface="Arial Black" panose="020B0A04020102020204" pitchFamily="34" charset="0"/>
                <a:cs typeface="Times New Roman" pitchFamily="18" charset="0"/>
              </a:rPr>
              <a:t>физкультурный руководитель.</a:t>
            </a:r>
            <a:endParaRPr lang="ru-RU" sz="2800" dirty="0">
              <a:solidFill>
                <a:srgbClr val="00B0F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Возраст детей: </a:t>
            </a:r>
            <a:r>
              <a:rPr lang="ru-RU" sz="2800" dirty="0">
                <a:solidFill>
                  <a:srgbClr val="00B0F0"/>
                </a:solidFill>
                <a:latin typeface="Arial Black" panose="020B0A04020102020204" pitchFamily="34" charset="0"/>
                <a:cs typeface="Times New Roman" pitchFamily="18" charset="0"/>
              </a:rPr>
              <a:t>3-4 года</a:t>
            </a:r>
          </a:p>
          <a:p>
            <a:r>
              <a:rPr lang="ru-RU" sz="2800" b="1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Дата проведения итогового мероприятия: </a:t>
            </a:r>
            <a:r>
              <a:rPr lang="ru-RU" sz="2800" dirty="0" smtClean="0">
                <a:solidFill>
                  <a:srgbClr val="00B0F0"/>
                </a:solidFill>
                <a:latin typeface="Arial Black" panose="020B0A04020102020204" pitchFamily="34" charset="0"/>
                <a:cs typeface="Times New Roman" pitchFamily="18" charset="0"/>
              </a:rPr>
              <a:t>27.11.2017.</a:t>
            </a:r>
            <a:endParaRPr lang="ru-RU" sz="2800" dirty="0">
              <a:solidFill>
                <a:srgbClr val="00B0F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B0F0"/>
                </a:solidFill>
                <a:latin typeface="Arial Black" panose="020B0A04020102020204" pitchFamily="34" charset="0"/>
                <a:cs typeface="Times New Roman" pitchFamily="18" charset="0"/>
              </a:rPr>
              <a:t>Спортивный </a:t>
            </a:r>
            <a:r>
              <a:rPr lang="ru-RU" sz="2800" dirty="0">
                <a:solidFill>
                  <a:srgbClr val="00B0F0"/>
                </a:solidFill>
                <a:latin typeface="Arial Black" panose="020B0A04020102020204" pitchFamily="34" charset="0"/>
                <a:cs typeface="Times New Roman" pitchFamily="18" charset="0"/>
              </a:rPr>
              <a:t>досуг </a:t>
            </a:r>
            <a:r>
              <a:rPr lang="ru-RU" sz="2800" dirty="0" smtClean="0">
                <a:solidFill>
                  <a:srgbClr val="00B0F0"/>
                </a:solidFill>
                <a:latin typeface="Arial Black" panose="020B0A04020102020204" pitchFamily="34" charset="0"/>
                <a:cs typeface="Times New Roman" pitchFamily="18" charset="0"/>
              </a:rPr>
              <a:t>«В спорте с      мамой веселей»</a:t>
            </a:r>
            <a:endParaRPr lang="ru-RU" sz="2800" dirty="0">
              <a:solidFill>
                <a:srgbClr val="00B0F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endParaRPr lang="ru-RU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900113" y="670492"/>
            <a:ext cx="74168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Актуальность:</a:t>
            </a:r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Мама считается </a:t>
            </a:r>
            <a:r>
              <a:rPr lang="ru-RU" sz="2400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хранительницей </a:t>
            </a:r>
            <a:r>
              <a:rPr lang="ru-RU" sz="2400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семейного очага. </a:t>
            </a:r>
            <a:r>
              <a:rPr lang="ru-RU" sz="2400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И, </a:t>
            </a:r>
            <a:r>
              <a:rPr lang="ru-RU" sz="2400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конечно </a:t>
            </a:r>
            <a:r>
              <a:rPr lang="ru-RU" sz="2400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же, именно мама играет важную роль в жизни каждого человека. Развитие отношений между ребенком дошкольного возраста и матерью имеет большое значение для развития </a:t>
            </a:r>
            <a:r>
              <a:rPr lang="ru-RU" sz="2400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и становления личности </a:t>
            </a:r>
            <a:r>
              <a:rPr lang="ru-RU" sz="2400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ребенка. </a:t>
            </a:r>
            <a:r>
              <a:rPr lang="ru-RU" sz="2400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Вряд </a:t>
            </a:r>
            <a:r>
              <a:rPr lang="ru-RU" sz="2400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ли найдется в мире человек, который </a:t>
            </a:r>
            <a:r>
              <a:rPr lang="ru-RU" sz="2400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не </a:t>
            </a:r>
            <a:r>
              <a:rPr lang="ru-RU" sz="2400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любил </a:t>
            </a:r>
            <a:r>
              <a:rPr lang="ru-RU" sz="2400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бы свою </a:t>
            </a:r>
            <a:r>
              <a:rPr lang="ru-RU" sz="2400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маму и не хотел бы ее порадовать.</a:t>
            </a:r>
          </a:p>
          <a:p>
            <a:endParaRPr lang="ru-RU" sz="2400" dirty="0">
              <a:solidFill>
                <a:schemeClr val="tx2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08720"/>
            <a:ext cx="77768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Цель:</a:t>
            </a:r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3600" dirty="0">
                <a:solidFill>
                  <a:srgbClr val="1F497D"/>
                </a:solidFill>
                <a:latin typeface="Arial Black" panose="020B0A04020102020204" pitchFamily="34" charset="0"/>
                <a:cs typeface="Times New Roman" pitchFamily="18" charset="0"/>
              </a:rPr>
              <a:t>Формировать </a:t>
            </a:r>
            <a:r>
              <a:rPr lang="ru-RU" sz="3600" dirty="0" smtClean="0">
                <a:solidFill>
                  <a:srgbClr val="1F497D"/>
                </a:solidFill>
                <a:latin typeface="Arial Black" panose="020B0A04020102020204" pitchFamily="34" charset="0"/>
                <a:cs typeface="Times New Roman" pitchFamily="18" charset="0"/>
              </a:rPr>
              <a:t>у детей представление </a:t>
            </a:r>
            <a:r>
              <a:rPr lang="ru-RU" sz="3600" dirty="0">
                <a:solidFill>
                  <a:srgbClr val="1F497D"/>
                </a:solidFill>
                <a:latin typeface="Arial Black" panose="020B0A04020102020204" pitchFamily="34" charset="0"/>
                <a:cs typeface="Times New Roman" pitchFamily="18" charset="0"/>
              </a:rPr>
              <a:t>о празднике «День Матери». Воспитывать чуткое, доброе, заботливое </a:t>
            </a:r>
            <a:r>
              <a:rPr lang="ru-RU" sz="3600" dirty="0" smtClean="0">
                <a:solidFill>
                  <a:srgbClr val="1F497D"/>
                </a:solidFill>
                <a:latin typeface="Arial Black" panose="020B0A04020102020204" pitchFamily="34" charset="0"/>
                <a:cs typeface="Times New Roman" pitchFamily="18" charset="0"/>
              </a:rPr>
              <a:t>отношение </a:t>
            </a:r>
            <a:r>
              <a:rPr lang="ru-RU" sz="3600" dirty="0">
                <a:solidFill>
                  <a:srgbClr val="1F497D"/>
                </a:solidFill>
                <a:latin typeface="Arial Black" panose="020B0A04020102020204" pitchFamily="34" charset="0"/>
                <a:cs typeface="Times New Roman" pitchFamily="18" charset="0"/>
              </a:rPr>
              <a:t>и любовь к своей </a:t>
            </a:r>
            <a:r>
              <a:rPr lang="ru-RU" sz="3600" dirty="0" smtClean="0">
                <a:solidFill>
                  <a:srgbClr val="1F497D"/>
                </a:solidFill>
                <a:latin typeface="Arial Black" panose="020B0A04020102020204" pitchFamily="34" charset="0"/>
                <a:cs typeface="Times New Roman" pitchFamily="18" charset="0"/>
              </a:rPr>
              <a:t>мамочке</a:t>
            </a:r>
            <a:r>
              <a:rPr lang="ru-RU" sz="3600" dirty="0" smtClean="0">
                <a:solidFill>
                  <a:srgbClr val="1F497D"/>
                </a:solidFill>
                <a:latin typeface="Arial Black" panose="020B0A04020102020204" pitchFamily="34" charset="0"/>
              </a:rPr>
              <a:t>.</a:t>
            </a:r>
            <a:endParaRPr lang="ru-RU" sz="3600" dirty="0">
              <a:solidFill>
                <a:srgbClr val="1F497D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798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ъект 2"/>
          <p:cNvSpPr txBox="1">
            <a:spLocks/>
          </p:cNvSpPr>
          <p:nvPr/>
        </p:nvSpPr>
        <p:spPr bwMode="auto">
          <a:xfrm>
            <a:off x="1187450" y="1700213"/>
            <a:ext cx="7466013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057400" lvl="4" indent="-228600">
              <a:spcBef>
                <a:spcPct val="20000"/>
              </a:spcBef>
              <a:buFont typeface="Wingdings" pitchFamily="2" charset="2"/>
              <a:buChar char="ü"/>
            </a:pPr>
            <a:endParaRPr lang="ru-RU" sz="2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323528" y="332656"/>
            <a:ext cx="8496943" cy="569386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36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Задачи:</a:t>
            </a:r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 </a:t>
            </a:r>
          </a:p>
          <a:p>
            <a:pPr algn="ctr" eaLnBrk="0" hangingPunct="0"/>
            <a:endParaRPr lang="ru-RU" sz="16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eaLnBrk="0" hangingPunct="0">
              <a:buFontTx/>
              <a:buChar char="•"/>
            </a:pPr>
            <a:r>
              <a:rPr lang="ru-RU" sz="2400" dirty="0">
                <a:solidFill>
                  <a:schemeClr val="accent1"/>
                </a:solidFill>
                <a:latin typeface="Arial Black" panose="020B0A04020102020204" pitchFamily="34" charset="0"/>
                <a:cs typeface="Times New Roman" pitchFamily="18" charset="0"/>
              </a:rPr>
              <a:t>Сформировать представление детей о роли мамы в их жизни, через раскрытие образа матери в поэзии, музыке, художественной литературе.</a:t>
            </a:r>
            <a:endParaRPr lang="ru-RU" sz="2400" dirty="0">
              <a:solidFill>
                <a:schemeClr val="accent1"/>
              </a:solidFill>
              <a:latin typeface="Arial Black" panose="020B0A04020102020204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ru-RU" sz="2400" dirty="0">
                <a:solidFill>
                  <a:schemeClr val="accent1"/>
                </a:solidFill>
                <a:latin typeface="Arial Black" panose="020B0A04020102020204" pitchFamily="34" charset="0"/>
                <a:cs typeface="Times New Roman" pitchFamily="18" charset="0"/>
              </a:rPr>
              <a:t>Развивать коммуникативные навыки у детей, способствовать развитию речи через выразительное чтение стихов, составление рассказа о  своей маме.</a:t>
            </a:r>
            <a:endParaRPr lang="ru-RU" sz="2400" dirty="0">
              <a:solidFill>
                <a:schemeClr val="accent1"/>
              </a:solidFill>
              <a:latin typeface="Arial Black" panose="020B0A04020102020204" pitchFamily="34" charset="0"/>
            </a:endParaRPr>
          </a:p>
          <a:p>
            <a:pPr eaLnBrk="0" hangingPunct="0">
              <a:buFontTx/>
              <a:buChar char="•"/>
            </a:pPr>
            <a:r>
              <a:rPr lang="ru-RU" sz="2400" dirty="0">
                <a:solidFill>
                  <a:schemeClr val="accent1"/>
                </a:solidFill>
                <a:latin typeface="Arial Black" panose="020B0A04020102020204" pitchFamily="34" charset="0"/>
                <a:cs typeface="Times New Roman" pitchFamily="18" charset="0"/>
              </a:rPr>
              <a:t>Развивать творческие способности детей, через </a:t>
            </a:r>
            <a:r>
              <a:rPr lang="ru-RU" sz="2400" dirty="0" smtClean="0">
                <a:solidFill>
                  <a:schemeClr val="accent1"/>
                </a:solidFill>
                <a:latin typeface="Arial Black" panose="020B0A04020102020204" pitchFamily="34" charset="0"/>
                <a:cs typeface="Times New Roman" pitchFamily="18" charset="0"/>
              </a:rPr>
              <a:t>пение,; </a:t>
            </a:r>
            <a:r>
              <a:rPr lang="ru-RU" sz="2400" dirty="0">
                <a:solidFill>
                  <a:schemeClr val="accent1"/>
                </a:solidFill>
                <a:latin typeface="Arial Black" panose="020B0A04020102020204" pitchFamily="34" charset="0"/>
                <a:cs typeface="Times New Roman" pitchFamily="18" charset="0"/>
              </a:rPr>
              <a:t>художественную деятельность – создание поделок, рисунков.</a:t>
            </a:r>
            <a:endParaRPr lang="ru-RU" sz="2400" dirty="0">
              <a:solidFill>
                <a:schemeClr val="accent1"/>
              </a:solidFill>
              <a:latin typeface="Arial Black" panose="020B0A04020102020204" pitchFamily="34" charset="0"/>
            </a:endParaRPr>
          </a:p>
          <a:p>
            <a:pPr eaLnBrk="0" hangingPunct="0">
              <a:buFontTx/>
              <a:buChar char="•"/>
            </a:pPr>
            <a:r>
              <a:rPr lang="ru-RU" sz="2400" dirty="0">
                <a:solidFill>
                  <a:schemeClr val="accent1"/>
                </a:solidFill>
                <a:latin typeface="Arial Black" panose="020B0A04020102020204" pitchFamily="34" charset="0"/>
                <a:cs typeface="Times New Roman" pitchFamily="18" charset="0"/>
              </a:rPr>
              <a:t>Развивать </a:t>
            </a:r>
            <a:r>
              <a:rPr lang="ru-RU" sz="2400" dirty="0" smtClean="0">
                <a:solidFill>
                  <a:schemeClr val="accent1"/>
                </a:solidFill>
                <a:latin typeface="Arial Black" panose="020B0A04020102020204" pitchFamily="34" charset="0"/>
                <a:cs typeface="Times New Roman" pitchFamily="18" charset="0"/>
              </a:rPr>
              <a:t>спортивные навыки.</a:t>
            </a:r>
            <a:endParaRPr lang="ru-RU" sz="2400" dirty="0">
              <a:solidFill>
                <a:schemeClr val="accent1"/>
              </a:solidFill>
              <a:latin typeface="Arial Black" panose="020B0A04020102020204" pitchFamily="34" charset="0"/>
            </a:endParaRPr>
          </a:p>
          <a:p>
            <a:pPr eaLnBrk="0" hangingPunct="0"/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836712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buFontTx/>
              <a:buChar char="•"/>
            </a:pPr>
            <a:r>
              <a:rPr lang="ru-RU" sz="2400" dirty="0">
                <a:solidFill>
                  <a:srgbClr val="4F81BD"/>
                </a:solidFill>
                <a:latin typeface="Arial Black" panose="020B0A04020102020204" pitchFamily="34" charset="0"/>
                <a:cs typeface="Times New Roman" pitchFamily="18" charset="0"/>
              </a:rPr>
              <a:t>Способствовать формированию уважительного отношения к своим близким. Воспитывать доброе, заботливое отношение к маме.</a:t>
            </a:r>
          </a:p>
          <a:p>
            <a:pPr lvl="0" eaLnBrk="0" hangingPunct="0">
              <a:buFontTx/>
              <a:buChar char="•"/>
            </a:pPr>
            <a:r>
              <a:rPr lang="ru-RU" sz="2400" dirty="0">
                <a:solidFill>
                  <a:srgbClr val="4F81BD"/>
                </a:solidFill>
                <a:latin typeface="Arial Black" panose="020B0A04020102020204" pitchFamily="34" charset="0"/>
                <a:cs typeface="Times New Roman" pitchFamily="18" charset="0"/>
              </a:rPr>
              <a:t>Способствовать созданию положительных эмоциональных переживаний детей и родителей от совместных мероприятий.</a:t>
            </a:r>
            <a:endParaRPr lang="ru-RU" sz="2400" dirty="0">
              <a:solidFill>
                <a:srgbClr val="4F81BD"/>
              </a:solidFill>
              <a:latin typeface="Arial Black" panose="020B0A04020102020204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sz="2400" dirty="0">
                <a:solidFill>
                  <a:srgbClr val="4F81BD"/>
                </a:solidFill>
                <a:latin typeface="Arial Black" panose="020B0A04020102020204" pitchFamily="34" charset="0"/>
                <a:cs typeface="Times New Roman" pitchFamily="18" charset="0"/>
              </a:rPr>
              <a:t>Развивать социально-профессиональную компетентность и личностный потенциал.</a:t>
            </a:r>
            <a:endParaRPr lang="ru-RU" sz="2400" dirty="0">
              <a:solidFill>
                <a:srgbClr val="4F81BD"/>
              </a:solidFill>
              <a:latin typeface="Arial Black" panose="020B0A04020102020204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sz="2400" dirty="0">
                <a:solidFill>
                  <a:srgbClr val="4F81BD"/>
                </a:solidFill>
                <a:latin typeface="Arial Black" panose="020B0A04020102020204" pitchFamily="34" charset="0"/>
                <a:cs typeface="Times New Roman" pitchFamily="18" charset="0"/>
              </a:rPr>
              <a:t>Способствовать углублению детско  – родительских отношений, социального партнерства между педагогами и родителями.</a:t>
            </a:r>
          </a:p>
        </p:txBody>
      </p:sp>
    </p:spTree>
    <p:extLst>
      <p:ext uri="{BB962C8B-B14F-4D97-AF65-F5344CB8AC3E}">
        <p14:creationId xmlns="" xmlns:p14="http://schemas.microsoft.com/office/powerpoint/2010/main" val="381289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/>
        </p:nvSpPr>
        <p:spPr bwMode="auto">
          <a:xfrm>
            <a:off x="323850" y="3171825"/>
            <a:ext cx="7921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2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611560" y="298877"/>
            <a:ext cx="8208911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800" b="1" u="sng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Проект осуществляется в три этапа.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eaLnBrk="0" hangingPunct="0"/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1 Подготовительный.</a:t>
            </a:r>
            <a:endParaRPr lang="ru-RU" sz="2000" dirty="0">
              <a:solidFill>
                <a:srgbClr val="C0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eaLnBrk="0" hangingPunct="0"/>
            <a:r>
              <a:rPr lang="ru-RU" sz="1600" b="1" i="1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Воспитатель:</a:t>
            </a:r>
            <a:endParaRPr lang="ru-RU" sz="1600" b="1" dirty="0">
              <a:solidFill>
                <a:schemeClr val="tx2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eaLnBrk="0" hangingPunct="0"/>
            <a:r>
              <a:rPr lang="ru-RU" sz="1600" b="1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- информирует родителей о целях и задачах  проекта, дает рекомендации родителям по участию в проекте;</a:t>
            </a:r>
          </a:p>
          <a:p>
            <a:pPr eaLnBrk="0" hangingPunct="0"/>
            <a:r>
              <a:rPr lang="ru-RU" sz="1600" b="1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- беседует с детьми о празднике (День матери). Направляет ход беседы к обсуждению вопроса о том, как и чем можно порадовать свою маму;</a:t>
            </a:r>
          </a:p>
          <a:p>
            <a:pPr eaLnBrk="0" hangingPunct="0"/>
            <a:r>
              <a:rPr lang="ru-RU" sz="1600" b="1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- читает художественную литературу о маме;</a:t>
            </a:r>
          </a:p>
          <a:p>
            <a:pPr eaLnBrk="0" hangingPunct="0"/>
            <a:r>
              <a:rPr lang="ru-RU" sz="1600" b="1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- проводит дидактические игры; </a:t>
            </a:r>
          </a:p>
          <a:p>
            <a:pPr eaLnBrk="0" hangingPunct="0"/>
            <a:r>
              <a:rPr lang="ru-RU" sz="1600" b="1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- рассматривают иллюстрации о мамах и детях;</a:t>
            </a:r>
          </a:p>
          <a:p>
            <a:pPr eaLnBrk="0" hangingPunct="0"/>
            <a:r>
              <a:rPr lang="ru-RU" sz="1600" b="1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- </a:t>
            </a:r>
            <a:r>
              <a:rPr lang="ru-RU" sz="1600" b="1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п</a:t>
            </a:r>
            <a:r>
              <a:rPr lang="ru-RU" sz="1600" b="1" dirty="0" smtClean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росмотр презентаций о мамах животных и их детенышах</a:t>
            </a:r>
            <a:endParaRPr lang="ru-RU" sz="1600" b="1" dirty="0">
              <a:solidFill>
                <a:schemeClr val="tx2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eaLnBrk="0" hangingPunct="0"/>
            <a:r>
              <a:rPr lang="ru-RU" sz="1600" b="1" i="1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Дети:</a:t>
            </a:r>
            <a:endParaRPr lang="ru-RU" sz="1600" b="1" dirty="0">
              <a:solidFill>
                <a:schemeClr val="tx2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eaLnBrk="0" hangingPunct="0"/>
            <a:r>
              <a:rPr lang="ru-RU" sz="1600" b="1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- обсуждают важность мам для каждого человека, беседуют о том, какие у детей мамы, необходимости о них заботиться и помогать им;</a:t>
            </a:r>
          </a:p>
          <a:p>
            <a:pPr eaLnBrk="0" hangingPunct="0"/>
            <a:r>
              <a:rPr lang="ru-RU" sz="1600" b="1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- беседуют о празднике, предлагают варианты поздравления мам (сделать открытки, коллективную работу, фото - коллаж);</a:t>
            </a:r>
          </a:p>
          <a:p>
            <a:pPr eaLnBrk="0" hangingPunct="0"/>
            <a:r>
              <a:rPr lang="ru-RU" sz="1600" b="1" i="1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  Родители</a:t>
            </a:r>
            <a:r>
              <a:rPr lang="ru-RU" sz="1600" b="1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:</a:t>
            </a:r>
          </a:p>
          <a:p>
            <a:pPr eaLnBrk="0" hangingPunct="0"/>
            <a:r>
              <a:rPr lang="ru-RU" sz="1600" b="1" dirty="0"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- знакомятся с целями, задачами проекта, включаются в его реализацию.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ChangeArrowheads="1"/>
          </p:cNvSpPr>
          <p:nvPr/>
        </p:nvSpPr>
        <p:spPr bwMode="auto">
          <a:xfrm>
            <a:off x="323850" y="3171825"/>
            <a:ext cx="7921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2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0243" name="Rectangle 1"/>
          <p:cNvSpPr>
            <a:spLocks noChangeArrowheads="1"/>
          </p:cNvSpPr>
          <p:nvPr/>
        </p:nvSpPr>
        <p:spPr bwMode="auto">
          <a:xfrm>
            <a:off x="323851" y="470208"/>
            <a:ext cx="8280598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0850" eaLnBrk="0" hangingPunct="0"/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2 Основной</a:t>
            </a:r>
          </a:p>
          <a:p>
            <a:pPr indent="450850" eaLnBrk="0" hangingPunct="0"/>
            <a:r>
              <a:rPr lang="ru-RU" sz="2000" b="1" i="1" dirty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Педагог:</a:t>
            </a:r>
            <a:endParaRPr lang="ru-RU" sz="2000" b="1" dirty="0">
              <a:solidFill>
                <a:schemeClr val="tx2"/>
              </a:solidFill>
              <a:latin typeface="Arial Black" panose="020B0A04020102020204" pitchFamily="34" charset="0"/>
              <a:ea typeface="Calibri" pitchFamily="34" charset="0"/>
              <a:cs typeface="Times New Roman" pitchFamily="18" charset="0"/>
            </a:endParaRPr>
          </a:p>
          <a:p>
            <a:pPr indent="450850" eaLnBrk="0" hangingPunct="0"/>
            <a:r>
              <a:rPr lang="ru-RU" sz="2000" b="1" dirty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- консультирует, направляет родителей на участие в проекте в итоговом мероприятии;</a:t>
            </a:r>
          </a:p>
          <a:p>
            <a:pPr indent="450850" eaLnBrk="0" hangingPunct="0"/>
            <a:r>
              <a:rPr lang="ru-RU" sz="2000" b="1" dirty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- изготавливает </a:t>
            </a:r>
            <a:r>
              <a:rPr lang="ru-RU" sz="2000" b="1" dirty="0" smtClean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коллективную работу - поздравление от детей </a:t>
            </a:r>
            <a:r>
              <a:rPr lang="ru-RU" sz="2000" b="1" dirty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для </a:t>
            </a:r>
            <a:r>
              <a:rPr lang="ru-RU" sz="2000" b="1" dirty="0" smtClean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мам </a:t>
            </a:r>
            <a:r>
              <a:rPr lang="ru-RU" sz="2000" b="1" dirty="0" smtClean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</a:rPr>
              <a:t>«Ваза с цветами: «С днем мам!»;</a:t>
            </a:r>
            <a:endParaRPr lang="ru-RU" sz="2000" b="1" dirty="0">
              <a:solidFill>
                <a:schemeClr val="tx2"/>
              </a:solidFill>
              <a:latin typeface="Arial Black" panose="020B0A04020102020204" pitchFamily="34" charset="0"/>
              <a:ea typeface="Calibri" pitchFamily="34" charset="0"/>
              <a:cs typeface="Times New Roman" pitchFamily="18" charset="0"/>
            </a:endParaRPr>
          </a:p>
          <a:p>
            <a:pPr indent="450850" eaLnBrk="0" hangingPunct="0"/>
            <a:r>
              <a:rPr lang="ru-RU" sz="2000" b="1" dirty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- оказывает помощь детям в оформлении подарков для </a:t>
            </a:r>
            <a:r>
              <a:rPr lang="ru-RU" sz="2000" b="1" dirty="0" smtClean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мам; </a:t>
            </a:r>
            <a:r>
              <a:rPr lang="ru-RU" sz="2000" b="1" dirty="0" smtClean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</a:rPr>
              <a:t>(</a:t>
            </a:r>
            <a:r>
              <a:rPr lang="ru-RU" sz="2000" b="1" dirty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</a:rPr>
              <a:t>изготовление </a:t>
            </a:r>
            <a:r>
              <a:rPr lang="ru-RU" sz="2000" b="1" dirty="0" smtClean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</a:rPr>
              <a:t>открыток «Аленький цветочек»),  </a:t>
            </a:r>
            <a:endParaRPr lang="ru-RU" sz="2000" b="1" dirty="0">
              <a:solidFill>
                <a:schemeClr val="tx2"/>
              </a:solidFill>
              <a:latin typeface="Arial Black" panose="020B0A04020102020204" pitchFamily="34" charset="0"/>
              <a:ea typeface="Calibri" pitchFamily="34" charset="0"/>
            </a:endParaRPr>
          </a:p>
          <a:p>
            <a:pPr indent="450850" eaLnBrk="0" hangingPunct="0"/>
            <a:r>
              <a:rPr lang="ru-RU" sz="2000" b="1" dirty="0" smtClean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</a:rPr>
              <a:t>-тренирует детей на участке и в группе для участия в спортивном празднике.</a:t>
            </a:r>
            <a:endParaRPr lang="ru-RU" sz="2000" b="1" dirty="0">
              <a:solidFill>
                <a:schemeClr val="tx2"/>
              </a:solidFill>
              <a:latin typeface="Arial Black" panose="020B0A04020102020204" pitchFamily="34" charset="0"/>
              <a:ea typeface="Calibri" pitchFamily="34" charset="0"/>
            </a:endParaRPr>
          </a:p>
          <a:p>
            <a:pPr indent="450850" eaLnBrk="0" hangingPunct="0"/>
            <a:r>
              <a:rPr lang="ru-RU" sz="2000" b="1" i="1" dirty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</a:rPr>
              <a:t>Дети:</a:t>
            </a:r>
            <a:r>
              <a:rPr lang="ru-RU" sz="2000" b="1" dirty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</a:rPr>
              <a:t> </a:t>
            </a:r>
          </a:p>
          <a:p>
            <a:pPr indent="450850" eaLnBrk="0" hangingPunct="0"/>
            <a:r>
              <a:rPr lang="ru-RU" sz="2000" b="1" dirty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</a:rPr>
              <a:t>- </a:t>
            </a:r>
            <a:r>
              <a:rPr lang="ru-RU" sz="2000" b="1" dirty="0" smtClean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</a:rPr>
              <a:t>т</a:t>
            </a:r>
            <a:r>
              <a:rPr lang="ru-RU" sz="2000" b="1" dirty="0" smtClean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</a:rPr>
              <a:t>ренируются для участия в спортивном празднике;</a:t>
            </a:r>
            <a:endParaRPr lang="ru-RU" sz="2000" b="1" dirty="0">
              <a:solidFill>
                <a:schemeClr val="tx2"/>
              </a:solidFill>
              <a:latin typeface="Arial Black" panose="020B0A04020102020204" pitchFamily="34" charset="0"/>
              <a:ea typeface="Calibri" pitchFamily="34" charset="0"/>
            </a:endParaRPr>
          </a:p>
          <a:p>
            <a:pPr indent="450850" eaLnBrk="0" hangingPunct="0"/>
            <a:r>
              <a:rPr lang="ru-RU" sz="2000" b="1" dirty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</a:rPr>
              <a:t>- изготавливают поздравительную открытку, коллективную работу «Ваза с цветами».</a:t>
            </a:r>
          </a:p>
          <a:p>
            <a:pPr indent="450850" eaLnBrk="0" hangingPunct="0"/>
            <a:r>
              <a:rPr lang="ru-RU" sz="2000" b="1" i="1" dirty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</a:rPr>
              <a:t>Родители:</a:t>
            </a:r>
            <a:endParaRPr lang="ru-RU" sz="2000" b="1" dirty="0">
              <a:solidFill>
                <a:schemeClr val="tx2"/>
              </a:solidFill>
              <a:latin typeface="Arial Black" panose="020B0A04020102020204" pitchFamily="34" charset="0"/>
              <a:ea typeface="Calibri" pitchFamily="34" charset="0"/>
            </a:endParaRPr>
          </a:p>
          <a:p>
            <a:pPr indent="450850" eaLnBrk="0" hangingPunct="0"/>
            <a:r>
              <a:rPr lang="ru-RU" sz="2000" b="1" dirty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</a:rPr>
              <a:t>- </a:t>
            </a:r>
            <a:r>
              <a:rPr lang="ru-RU" sz="2000" b="1" dirty="0" smtClean="0">
                <a:solidFill>
                  <a:schemeClr val="tx2"/>
                </a:solidFill>
                <a:latin typeface="Arial Black" panose="020B0A04020102020204" pitchFamily="34" charset="0"/>
                <a:ea typeface="Calibri" pitchFamily="34" charset="0"/>
              </a:rPr>
              <a:t>Участвуют в спортивном празднике «С мамочкой моей в спорте веселей!».</a:t>
            </a:r>
            <a:endParaRPr lang="ru-RU" sz="2000" b="1" dirty="0">
              <a:solidFill>
                <a:schemeClr val="tx2"/>
              </a:solidFill>
              <a:latin typeface="Arial Black" panose="020B0A04020102020204" pitchFamily="34" charset="0"/>
              <a:ea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/>
        </p:nvSpPr>
        <p:spPr bwMode="auto">
          <a:xfrm>
            <a:off x="323850" y="3171825"/>
            <a:ext cx="7921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200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1267" name="Rectangle 1"/>
          <p:cNvSpPr>
            <a:spLocks noChangeArrowheads="1"/>
          </p:cNvSpPr>
          <p:nvPr/>
        </p:nvSpPr>
        <p:spPr bwMode="auto">
          <a:xfrm>
            <a:off x="827584" y="1001903"/>
            <a:ext cx="734486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0850" eaLnBrk="0" hangingPunct="0"/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3 Завершающий</a:t>
            </a:r>
          </a:p>
          <a:p>
            <a:pPr indent="450850" eaLnBrk="0" hangingPunct="0"/>
            <a:r>
              <a:rPr lang="ru-RU" sz="2000" b="1" i="1" dirty="0">
                <a:solidFill>
                  <a:srgbClr val="376092"/>
                </a:solidFill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Педагог:</a:t>
            </a:r>
            <a:endParaRPr lang="ru-RU" sz="2000" b="1" dirty="0">
              <a:solidFill>
                <a:srgbClr val="376092"/>
              </a:solidFill>
              <a:latin typeface="Arial Black" panose="020B0A04020102020204" pitchFamily="34" charset="0"/>
              <a:ea typeface="Calibri" pitchFamily="34" charset="0"/>
              <a:cs typeface="Times New Roman" pitchFamily="18" charset="0"/>
            </a:endParaRPr>
          </a:p>
          <a:p>
            <a:pPr indent="450850" eaLnBrk="0" hangingPunct="0"/>
            <a:r>
              <a:rPr lang="ru-RU" sz="2000" b="1" dirty="0">
                <a:solidFill>
                  <a:srgbClr val="376092"/>
                </a:solidFill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- украшает зал и готовит атрибуты для </a:t>
            </a:r>
            <a:r>
              <a:rPr lang="ru-RU" sz="2000" b="1" dirty="0" smtClean="0">
                <a:solidFill>
                  <a:srgbClr val="376092"/>
                </a:solidFill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спортивных конкурсов</a:t>
            </a:r>
            <a:r>
              <a:rPr lang="ru-RU" sz="2000" b="1" dirty="0">
                <a:solidFill>
                  <a:srgbClr val="376092"/>
                </a:solidFill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indent="450850" eaLnBrk="0" hangingPunct="0"/>
            <a:r>
              <a:rPr lang="ru-RU" sz="2000" b="1" dirty="0">
                <a:solidFill>
                  <a:srgbClr val="376092"/>
                </a:solidFill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- организует и руководит поздравительной частью праздника «Мамин день».</a:t>
            </a:r>
            <a:endParaRPr lang="ru-RU" sz="2000" b="1" dirty="0">
              <a:solidFill>
                <a:srgbClr val="376092"/>
              </a:solidFill>
              <a:latin typeface="Arial Black" panose="020B0A04020102020204" pitchFamily="34" charset="0"/>
              <a:ea typeface="Calibri" pitchFamily="34" charset="0"/>
            </a:endParaRPr>
          </a:p>
          <a:p>
            <a:pPr indent="450850" eaLnBrk="0" hangingPunct="0"/>
            <a:r>
              <a:rPr lang="ru-RU" sz="2000" b="1" i="1" dirty="0">
                <a:solidFill>
                  <a:srgbClr val="376092"/>
                </a:solidFill>
                <a:latin typeface="Arial Black" panose="020B0A04020102020204" pitchFamily="34" charset="0"/>
                <a:ea typeface="Calibri" pitchFamily="34" charset="0"/>
              </a:rPr>
              <a:t>Дети:</a:t>
            </a:r>
            <a:endParaRPr lang="ru-RU" sz="2000" b="1" dirty="0">
              <a:solidFill>
                <a:srgbClr val="376092"/>
              </a:solidFill>
              <a:latin typeface="Arial Black" panose="020B0A04020102020204" pitchFamily="34" charset="0"/>
              <a:ea typeface="Calibri" pitchFamily="34" charset="0"/>
            </a:endParaRPr>
          </a:p>
          <a:p>
            <a:pPr indent="450850" eaLnBrk="0" hangingPunct="0"/>
            <a:r>
              <a:rPr lang="ru-RU" sz="2000" b="1" dirty="0" smtClean="0">
                <a:solidFill>
                  <a:srgbClr val="376092"/>
                </a:solidFill>
                <a:latin typeface="Arial Black" panose="020B0A04020102020204" pitchFamily="34" charset="0"/>
                <a:ea typeface="Calibri" pitchFamily="34" charset="0"/>
              </a:rPr>
              <a:t>-</a:t>
            </a:r>
            <a:r>
              <a:rPr lang="ru-RU" sz="2000" b="1" dirty="0">
                <a:solidFill>
                  <a:srgbClr val="376092"/>
                </a:solidFill>
                <a:latin typeface="Arial Black" panose="020B0A04020102020204" pitchFamily="34" charset="0"/>
                <a:ea typeface="Calibri" pitchFamily="34" charset="0"/>
              </a:rPr>
              <a:t> выступают с поздравлением на </a:t>
            </a:r>
            <a:r>
              <a:rPr lang="ru-RU" sz="2000" b="1" dirty="0" smtClean="0">
                <a:solidFill>
                  <a:srgbClr val="376092"/>
                </a:solidFill>
                <a:latin typeface="Arial Black" panose="020B0A04020102020204" pitchFamily="34" charset="0"/>
                <a:ea typeface="Calibri" pitchFamily="34" charset="0"/>
              </a:rPr>
              <a:t>спортивном празднике;</a:t>
            </a:r>
          </a:p>
          <a:p>
            <a:pPr indent="450850" eaLnBrk="0" hangingPunct="0"/>
            <a:r>
              <a:rPr lang="ru-RU" sz="2000" b="1" dirty="0" smtClean="0">
                <a:solidFill>
                  <a:srgbClr val="376092"/>
                </a:solidFill>
                <a:latin typeface="Arial Black" panose="020B0A04020102020204" pitchFamily="34" charset="0"/>
                <a:ea typeface="Calibri" pitchFamily="34" charset="0"/>
              </a:rPr>
              <a:t>-участвуют в эстафетах</a:t>
            </a:r>
            <a:endParaRPr lang="ru-RU" sz="2000" b="1" dirty="0">
              <a:solidFill>
                <a:srgbClr val="376092"/>
              </a:solidFill>
              <a:latin typeface="Arial Black" panose="020B0A04020102020204" pitchFamily="34" charset="0"/>
              <a:ea typeface="Calibri" pitchFamily="34" charset="0"/>
            </a:endParaRPr>
          </a:p>
          <a:p>
            <a:pPr indent="450850" eaLnBrk="0" hangingPunct="0"/>
            <a:r>
              <a:rPr lang="ru-RU" sz="2000" b="1" dirty="0">
                <a:solidFill>
                  <a:srgbClr val="376092"/>
                </a:solidFill>
                <a:latin typeface="Arial Black" panose="020B0A04020102020204" pitchFamily="34" charset="0"/>
                <a:ea typeface="Calibri" pitchFamily="34" charset="0"/>
              </a:rPr>
              <a:t>- дарят мамам свои поздравительные открытки.</a:t>
            </a:r>
          </a:p>
          <a:p>
            <a:pPr indent="450850" eaLnBrk="0" hangingPunct="0"/>
            <a:r>
              <a:rPr lang="ru-RU" sz="2000" b="1" i="1" dirty="0">
                <a:solidFill>
                  <a:srgbClr val="376092"/>
                </a:solidFill>
                <a:latin typeface="Arial Black" panose="020B0A04020102020204" pitchFamily="34" charset="0"/>
                <a:ea typeface="Calibri" pitchFamily="34" charset="0"/>
              </a:rPr>
              <a:t>Родители:</a:t>
            </a:r>
            <a:endParaRPr lang="ru-RU" sz="2000" b="1" dirty="0">
              <a:solidFill>
                <a:srgbClr val="376092"/>
              </a:solidFill>
              <a:latin typeface="Arial Black" panose="020B0A04020102020204" pitchFamily="34" charset="0"/>
              <a:ea typeface="Calibri" pitchFamily="34" charset="0"/>
            </a:endParaRPr>
          </a:p>
          <a:p>
            <a:pPr indent="450850" eaLnBrk="0" hangingPunct="0"/>
            <a:r>
              <a:rPr lang="ru-RU" sz="2000" b="1" dirty="0" smtClean="0">
                <a:solidFill>
                  <a:srgbClr val="376092"/>
                </a:solidFill>
                <a:latin typeface="Arial Black" panose="020B0A04020102020204" pitchFamily="34" charset="0"/>
                <a:ea typeface="Calibri" pitchFamily="34" charset="0"/>
              </a:rPr>
              <a:t>-активно </a:t>
            </a:r>
            <a:r>
              <a:rPr lang="ru-RU" sz="2000" b="1" dirty="0">
                <a:solidFill>
                  <a:srgbClr val="376092"/>
                </a:solidFill>
                <a:latin typeface="Arial Black" panose="020B0A04020102020204" pitchFamily="34" charset="0"/>
                <a:ea typeface="Calibri" pitchFamily="34" charset="0"/>
              </a:rPr>
              <a:t>участвуют в совместном </a:t>
            </a:r>
            <a:r>
              <a:rPr lang="ru-RU" sz="2000" b="1" dirty="0" smtClean="0">
                <a:solidFill>
                  <a:srgbClr val="376092"/>
                </a:solidFill>
                <a:latin typeface="Arial Black" panose="020B0A04020102020204" pitchFamily="34" charset="0"/>
                <a:ea typeface="Calibri" pitchFamily="34" charset="0"/>
              </a:rPr>
              <a:t>спортивном «С мамочкой моей в спорте веселей»;</a:t>
            </a:r>
            <a:endParaRPr lang="ru-RU" sz="2000" b="1" dirty="0">
              <a:solidFill>
                <a:srgbClr val="376092"/>
              </a:solidFill>
              <a:latin typeface="Arial Black" panose="020B0A04020102020204" pitchFamily="34" charset="0"/>
              <a:ea typeface="Calibri" pitchFamily="34" charset="0"/>
            </a:endParaRPr>
          </a:p>
          <a:p>
            <a:pPr indent="450850" eaLnBrk="0" hangingPunct="0">
              <a:buFontTx/>
              <a:buChar char="-"/>
            </a:pPr>
            <a:endParaRPr lang="ru-RU" sz="2000" b="1" dirty="0">
              <a:solidFill>
                <a:srgbClr val="376092"/>
              </a:solidFill>
              <a:latin typeface="Arial Black" panose="020B0A04020102020204" pitchFamily="34" charset="0"/>
              <a:ea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 марта - копи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 марта - копия</Template>
  <TotalTime>1377</TotalTime>
  <Words>319</Words>
  <Application>Microsoft Office PowerPoint</Application>
  <PresentationFormat>Экран (4:3)</PresentationFormat>
  <Paragraphs>70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8 марта - копия</vt:lpstr>
      <vt:lpstr>Краткосрочный проект  ко дню Матери  во второй младшей группе «Жизнь хороша и жить хорошо, когда мама рядом!»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Пути реализации проекта</vt:lpstr>
      <vt:lpstr>Продуты проекта</vt:lpstr>
      <vt:lpstr>Слайд 12</vt:lpstr>
      <vt:lpstr>Итогового мероприятия «День Матери» Цель: Развивать у детей интерес к традиции, способствовать созданию тёплых взаимоотношений в семье. Задачи: Воспитывать уважительное отношение к мамам. Способствовать созданию положительных эмоциональных переживаний детей и родителей от совместного празднования мероприятия. Форма проведения: спортивный досуг. Участники: воспитатель, физкультурный  руководитель, мамы, дети. План проведения: 1. Вступительная часть. 2. Чтение стихов. 3. Эстафеты. 4. Заключительная часть. 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Анжелика</dc:creator>
  <cp:lastModifiedBy>Lenovo</cp:lastModifiedBy>
  <cp:revision>115</cp:revision>
  <dcterms:created xsi:type="dcterms:W3CDTF">2014-02-22T14:42:46Z</dcterms:created>
  <dcterms:modified xsi:type="dcterms:W3CDTF">2018-02-22T09:57:32Z</dcterms:modified>
</cp:coreProperties>
</file>