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6" r:id="rId2"/>
    <p:sldId id="367" r:id="rId3"/>
    <p:sldId id="368" r:id="rId4"/>
    <p:sldId id="415" r:id="rId5"/>
    <p:sldId id="369" r:id="rId6"/>
    <p:sldId id="416" r:id="rId7"/>
    <p:sldId id="370" r:id="rId8"/>
    <p:sldId id="409" r:id="rId9"/>
    <p:sldId id="410" r:id="rId10"/>
    <p:sldId id="414" r:id="rId11"/>
    <p:sldId id="411" r:id="rId12"/>
    <p:sldId id="417" r:id="rId13"/>
    <p:sldId id="412" r:id="rId14"/>
    <p:sldId id="40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33CC"/>
    <a:srgbClr val="FF3399"/>
    <a:srgbClr val="897CDA"/>
    <a:srgbClr val="F193EA"/>
    <a:srgbClr val="FCE8FB"/>
    <a:srgbClr val="DCDBF5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56" d="100"/>
          <a:sy n="5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CEAF4C-4709-4138-BADE-993E594D327D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70AD31-2855-403C-B195-A9A5B08D4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748A1-0BBC-41B3-9ABA-68CB1CE8581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923929" y="4195619"/>
            <a:ext cx="4896543" cy="2329725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63689" y="332657"/>
            <a:ext cx="7056783" cy="4032448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>
          <a:blip r:embed="rId2" cstate="email"/>
          <a:srcRect b="1959"/>
          <a:stretch>
            <a:fillRect/>
          </a:stretch>
        </p:blipFill>
        <p:spPr bwMode="auto">
          <a:xfrm>
            <a:off x="307975" y="1735138"/>
            <a:ext cx="44084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2E32-2494-4E92-B2A0-BEC2211DE0E7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2376-7C12-41D2-9FB4-67B067584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49EC-698D-43D2-84A5-F33BB554140C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32B3-6BF3-403C-8166-EB91D2E4A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E2EE-5EEE-4BE1-985A-E3E234F6FBA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0FBC-6467-47AF-B7FC-5C27B60BD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9A43-BFE2-47AB-B979-F4ED7853D513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D975-2CA8-4FC4-ACE6-6A87B3E01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FDF9-C6C4-4636-81F8-6AAE241D71A8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27A0-0000-4438-B9C9-7824EF267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D18E-BEFA-469F-B842-60638ACDC39A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E603-A16D-45A2-B95C-EC6D82E5E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A743-A0DB-4EF7-A64E-F045D5336042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30E4-EB23-4788-AB39-A66BDCA0C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97533" y="332657"/>
            <a:ext cx="8522939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975" y="3475038"/>
            <a:ext cx="28495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>
          <a:blip r:embed="rId3" cstate="email"/>
          <a:srcRect t="-208"/>
          <a:stretch>
            <a:fillRect/>
          </a:stretch>
        </p:blipFill>
        <p:spPr bwMode="auto">
          <a:xfrm>
            <a:off x="7050088" y="4679950"/>
            <a:ext cx="17700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8B61-B2E1-4736-81D1-4A15E77A7510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059B-FA16-4E9F-8157-D66299FE9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97533" y="332657"/>
            <a:ext cx="8522939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>
          <a:blip r:embed="rId2" cstate="email"/>
          <a:srcRect t="-208"/>
          <a:stretch>
            <a:fillRect/>
          </a:stretch>
        </p:blipFill>
        <p:spPr bwMode="auto">
          <a:xfrm>
            <a:off x="7050088" y="4679950"/>
            <a:ext cx="17700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18E8-87CD-409C-9D5E-3B6EF6D1992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BC55-F051-458C-A18D-5CE292785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3AA4-B4B6-4BB7-A085-76E16D454C49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B55F-DD4C-4CD2-9AC2-0D7899818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E6F9-DD5C-40FC-B51F-E443C0B740F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4F23-DCA2-4025-8769-CC7BE6A37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93EA"/>
            </a:gs>
            <a:gs pos="17999">
              <a:srgbClr val="FFFF00"/>
            </a:gs>
            <a:gs pos="30000">
              <a:srgbClr val="9966FF"/>
            </a:gs>
            <a:gs pos="42000">
              <a:srgbClr val="FF3399"/>
            </a:gs>
            <a:gs pos="58000">
              <a:srgbClr val="FFFF00"/>
            </a:gs>
            <a:gs pos="67999">
              <a:srgbClr val="F193EA"/>
            </a:gs>
            <a:gs pos="82001">
              <a:srgbClr val="FFFF00"/>
            </a:gs>
            <a:gs pos="100000">
              <a:srgbClr val="F193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9" cy="6851983"/>
          </a:xfrm>
          <a:prstGeom prst="frame">
            <a:avLst>
              <a:gd name="adj1" fmla="val 4397"/>
            </a:avLst>
          </a:prstGeom>
          <a:gradFill flip="none" rotWithShape="1">
            <a:gsLst>
              <a:gs pos="0">
                <a:srgbClr val="F193EA"/>
              </a:gs>
              <a:gs pos="17999">
                <a:srgbClr val="FFFF00"/>
              </a:gs>
              <a:gs pos="31000">
                <a:srgbClr val="9966FF"/>
              </a:gs>
              <a:gs pos="63000">
                <a:srgbClr val="CC99FF"/>
              </a:gs>
              <a:gs pos="44000">
                <a:srgbClr val="FF3399"/>
              </a:gs>
              <a:gs pos="82001">
                <a:srgbClr val="FFFF00"/>
              </a:gs>
              <a:gs pos="100000">
                <a:srgbClr val="F193EA"/>
              </a:gs>
            </a:gsLst>
            <a:lin ang="189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6988" y="6616700"/>
            <a:ext cx="30241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C000"/>
                </a:solidFill>
                <a:latin typeface="Monotype Corsiva" pitchFamily="66" charset="0"/>
                <a:cs typeface="+mn-cs"/>
              </a:rPr>
              <a:t>Матюшкина А.В. </a:t>
            </a:r>
            <a:r>
              <a:rPr lang="en-US" sz="1000" dirty="0">
                <a:latin typeface="Monotype Corsiva" pitchFamily="66" charset="0"/>
                <a:cs typeface="+mn-cs"/>
                <a:hlinkClick r:id="rId13"/>
              </a:rPr>
              <a:t>http://nsportal.ru/user/33485</a:t>
            </a:r>
            <a:r>
              <a:rPr lang="ru-RU" sz="1000" dirty="0">
                <a:latin typeface="Monotype Corsiva" pitchFamily="66" charset="0"/>
                <a:cs typeface="+mn-cs"/>
              </a:rPr>
              <a:t>  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9D20D-8B7B-486F-AC26-B4D952DE471E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25DF0-7879-4815-AC98-934674E3B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1" r:id="rId2"/>
    <p:sldLayoutId id="2147483902" r:id="rId3"/>
    <p:sldLayoutId id="2147483903" r:id="rId4"/>
    <p:sldLayoutId id="2147483904" r:id="rId5"/>
    <p:sldLayoutId id="2147483910" r:id="rId6"/>
    <p:sldLayoutId id="2147483911" r:id="rId7"/>
    <p:sldLayoutId id="2147483905" r:id="rId8"/>
    <p:sldLayoutId id="2147483906" r:id="rId9"/>
    <p:sldLayoutId id="2147483907" r:id="rId10"/>
    <p:sldLayoutId id="21474839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051050" y="1268760"/>
            <a:ext cx="6591300" cy="2448272"/>
          </a:xfrm>
        </p:spPr>
        <p:txBody>
          <a:bodyPr/>
          <a:lstStyle/>
          <a:p>
            <a:pPr>
              <a:spcAft>
                <a:spcPts val="1013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Краткосрочный проект 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ко дню Матери 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во второй младшей группе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«Жизнь хороша и жить хорошо, когда мама рядом!»</a:t>
            </a:r>
            <a:endParaRPr lang="ru-RU" sz="2800" dirty="0" smtClean="0">
              <a:solidFill>
                <a:schemeClr val="tx2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4797425"/>
            <a:ext cx="4464050" cy="1295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Руководитель проекта - воспитатель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Филиппова Елена Васильевна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2195513" y="692150"/>
            <a:ext cx="610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13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МБДОУ</a:t>
            </a:r>
            <a:r>
              <a:rPr lang="ru-RU" sz="2000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детский сад № </a:t>
            </a:r>
            <a:r>
              <a:rPr lang="ru-RU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283</a:t>
            </a:r>
            <a:endParaRPr lang="ru-RU" sz="2000" dirty="0">
              <a:solidFill>
                <a:srgbClr val="0000CC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684213" y="256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3399"/>
                </a:solidFill>
                <a:latin typeface="Arial Black" panose="020B0A04020102020204" pitchFamily="34" charset="0"/>
                <a:cs typeface="Times New Roman" pitchFamily="18" charset="0"/>
              </a:rPr>
              <a:t>Пути реализации проекта</a:t>
            </a:r>
          </a:p>
        </p:txBody>
      </p:sp>
      <p:sp>
        <p:nvSpPr>
          <p:cNvPr id="12292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115617" y="1844674"/>
            <a:ext cx="6912372" cy="4176613"/>
          </a:xfrm>
        </p:spPr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itchFamily="18" charset="0"/>
              </a:rPr>
              <a:t>Социально-коммуникативное развитие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itchFamily="18" charset="0"/>
              </a:rPr>
              <a:t>Речевое развитие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itchFamily="18" charset="0"/>
              </a:rPr>
              <a:t>Физическое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23850" y="3171825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00113" y="620713"/>
            <a:ext cx="3671887" cy="2160587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Продуты проекта</a:t>
            </a:r>
          </a:p>
        </p:txBody>
      </p:sp>
      <p:pic>
        <p:nvPicPr>
          <p:cNvPr id="6" name="Рисунок 5" descr="20171125_07254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4643470" cy="3949242"/>
          </a:xfrm>
          <a:prstGeom prst="rect">
            <a:avLst/>
          </a:prstGeom>
        </p:spPr>
      </p:pic>
      <p:pic>
        <p:nvPicPr>
          <p:cNvPr id="7" name="Рисунок 6" descr="20171202_07442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18317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Lenovo\Desktop\2 группа 283\Осень 2017г\день матери спорт празд. 2017 во вт.мл.гр\20171127_1628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5918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enovo\Desktop\2 группа 283\Осень 2017г\день матери спорт празд. 2017 во вт.мл.гр\20171127_1613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66"/>
            <a:ext cx="3162299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Lenovo\Desktop\2 группа 283\Осень 2017г\день матери спорт празд. 2017 во вт.мл.гр\20171127_1608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203575" cy="240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23850" y="3171825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3568" y="836712"/>
            <a:ext cx="7704782" cy="5184677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Итогового мероприятия «День Матери»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Развивать у детей интерес к традиции, способствовать созданию тёплых взаимоотношений в семье.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Воспитывать уважительное отношение к мамам. Способствовать созданию положительных эмоциональных переживаний детей и родителей от совместного празднования мероприятия.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Форма проведения</a:t>
            </a:r>
            <a:r>
              <a:rPr lang="ru-RU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: спортивный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досуг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Участники: 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воспитатель, физкультурный 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руководитель, мамы, дети.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План проведения: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1. Вступительная часть.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2. Чтение стихов.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Эстафеты.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4. Заключительная часть.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4213" y="2565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800" dirty="0">
                <a:solidFill>
                  <a:srgbClr val="0000CC"/>
                </a:solidFill>
                <a:latin typeface="Monotype Corsiva" pitchFamily="66" charset="0"/>
                <a:ea typeface="+mj-ea"/>
                <a:cs typeface="+mj-cs"/>
              </a:rPr>
              <a:t>Спасибо за внимание!!!</a:t>
            </a:r>
            <a:endParaRPr lang="ru-RU" sz="2800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 txBox="1">
            <a:spLocks/>
          </p:cNvSpPr>
          <p:nvPr/>
        </p:nvSpPr>
        <p:spPr bwMode="auto">
          <a:xfrm>
            <a:off x="899592" y="908720"/>
            <a:ext cx="756083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Тип проекта: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познавательно-творческий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Краткосрочный 20.11-27.11.2017</a:t>
            </a: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Состав участников:</a:t>
            </a:r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групповой</a:t>
            </a:r>
          </a:p>
          <a:p>
            <a:r>
              <a:rPr lang="ru-RU" sz="28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Участники:</a:t>
            </a:r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дети, родители, воспитатель,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физкультурный руководитель.</a:t>
            </a: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Возраст детей: 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3-4 года</a:t>
            </a:r>
          </a:p>
          <a:p>
            <a:r>
              <a:rPr lang="ru-RU" sz="28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Дата проведения итогового мероприятия: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27.11.2017.</a:t>
            </a: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Спортивный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досуг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«В спорте с      мамой веселей»</a:t>
            </a: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900113" y="670492"/>
            <a:ext cx="7416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Актуальность: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Мама считается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хранительницей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семейного очага.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И,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конечно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же, именно мама играет важную роль в жизни каждого человека. Развитие отношений между ребенком дошкольного возраста и матерью имеет большое значение для развития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и становления личности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ребенка.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Вряд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ли найдется в мире человек, который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не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любил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бы свою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маму и не хотел бы ее порадовать.</a:t>
            </a:r>
          </a:p>
          <a:p>
            <a:endParaRPr lang="ru-RU" sz="2400" dirty="0">
              <a:solidFill>
                <a:schemeClr val="tx2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Цель: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3600" dirty="0">
                <a:solidFill>
                  <a:srgbClr val="1F497D"/>
                </a:solidFill>
                <a:latin typeface="Arial Black" panose="020B0A04020102020204" pitchFamily="34" charset="0"/>
                <a:cs typeface="Times New Roman" pitchFamily="18" charset="0"/>
              </a:rPr>
              <a:t>Формировать </a:t>
            </a:r>
            <a:r>
              <a:rPr lang="ru-RU" sz="3600" dirty="0" smtClean="0">
                <a:solidFill>
                  <a:srgbClr val="1F497D"/>
                </a:solidFill>
                <a:latin typeface="Arial Black" panose="020B0A04020102020204" pitchFamily="34" charset="0"/>
                <a:cs typeface="Times New Roman" pitchFamily="18" charset="0"/>
              </a:rPr>
              <a:t>у детей представление </a:t>
            </a:r>
            <a:r>
              <a:rPr lang="ru-RU" sz="3600" dirty="0">
                <a:solidFill>
                  <a:srgbClr val="1F497D"/>
                </a:solidFill>
                <a:latin typeface="Arial Black" panose="020B0A04020102020204" pitchFamily="34" charset="0"/>
                <a:cs typeface="Times New Roman" pitchFamily="18" charset="0"/>
              </a:rPr>
              <a:t>о празднике «День Матери». Воспитывать чуткое, доброе, заботливое </a:t>
            </a:r>
            <a:r>
              <a:rPr lang="ru-RU" sz="3600" dirty="0" smtClean="0">
                <a:solidFill>
                  <a:srgbClr val="1F497D"/>
                </a:solidFill>
                <a:latin typeface="Arial Black" panose="020B0A04020102020204" pitchFamily="34" charset="0"/>
                <a:cs typeface="Times New Roman" pitchFamily="18" charset="0"/>
              </a:rPr>
              <a:t>отношение </a:t>
            </a:r>
            <a:r>
              <a:rPr lang="ru-RU" sz="3600" dirty="0">
                <a:solidFill>
                  <a:srgbClr val="1F497D"/>
                </a:solidFill>
                <a:latin typeface="Arial Black" panose="020B0A04020102020204" pitchFamily="34" charset="0"/>
                <a:cs typeface="Times New Roman" pitchFamily="18" charset="0"/>
              </a:rPr>
              <a:t>и любовь к своей </a:t>
            </a:r>
            <a:r>
              <a:rPr lang="ru-RU" sz="3600" dirty="0" smtClean="0">
                <a:solidFill>
                  <a:srgbClr val="1F497D"/>
                </a:solidFill>
                <a:latin typeface="Arial Black" panose="020B0A04020102020204" pitchFamily="34" charset="0"/>
                <a:cs typeface="Times New Roman" pitchFamily="18" charset="0"/>
              </a:rPr>
              <a:t>мамочке</a:t>
            </a:r>
            <a:r>
              <a:rPr lang="ru-RU" sz="3600" dirty="0" smtClean="0">
                <a:solidFill>
                  <a:srgbClr val="1F497D"/>
                </a:solidFill>
                <a:latin typeface="Arial Black" panose="020B0A04020102020204" pitchFamily="34" charset="0"/>
              </a:rPr>
              <a:t>.</a:t>
            </a:r>
            <a:endParaRPr lang="ru-RU" sz="3600" dirty="0">
              <a:solidFill>
                <a:srgbClr val="1F497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9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 txBox="1">
            <a:spLocks/>
          </p:cNvSpPr>
          <p:nvPr/>
        </p:nvSpPr>
        <p:spPr bwMode="auto">
          <a:xfrm>
            <a:off x="1187450" y="1700213"/>
            <a:ext cx="74660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>
              <a:spcBef>
                <a:spcPct val="20000"/>
              </a:spcBef>
              <a:buFont typeface="Wingdings" pitchFamily="2" charset="2"/>
              <a:buChar char="ü"/>
            </a:pP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23528" y="332656"/>
            <a:ext cx="8496943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Задачи: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 </a:t>
            </a:r>
          </a:p>
          <a:p>
            <a:pPr algn="ctr" eaLnBrk="0" hangingPunct="0"/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solidFill>
                  <a:schemeClr val="accent1"/>
                </a:solidFill>
                <a:latin typeface="Arial Black" panose="020B0A04020102020204" pitchFamily="34" charset="0"/>
                <a:cs typeface="Times New Roman" pitchFamily="18" charset="0"/>
              </a:rPr>
              <a:t>Сформировать представление детей о роли мамы в их жизни, через раскрытие образа матери в поэзии, музыке, художественной литературе.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solidFill>
                  <a:schemeClr val="accent1"/>
                </a:solidFill>
                <a:latin typeface="Arial Black" panose="020B0A04020102020204" pitchFamily="34" charset="0"/>
                <a:cs typeface="Times New Roman" pitchFamily="18" charset="0"/>
              </a:rPr>
              <a:t>Развивать коммуникативные навыки у детей, способствовать развитию речи через выразительное чтение стихов, составление рассказа о  своей маме.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solidFill>
                  <a:schemeClr val="accent1"/>
                </a:solidFill>
                <a:latin typeface="Arial Black" panose="020B0A04020102020204" pitchFamily="34" charset="0"/>
                <a:cs typeface="Times New Roman" pitchFamily="18" charset="0"/>
              </a:rPr>
              <a:t>Развивать творческие способности детей, через </a:t>
            </a:r>
            <a:r>
              <a:rPr lang="ru-RU" sz="2400" dirty="0" smtClean="0">
                <a:solidFill>
                  <a:schemeClr val="accent1"/>
                </a:solidFill>
                <a:latin typeface="Arial Black" panose="020B0A04020102020204" pitchFamily="34" charset="0"/>
                <a:cs typeface="Times New Roman" pitchFamily="18" charset="0"/>
              </a:rPr>
              <a:t>пение,; </a:t>
            </a:r>
            <a:r>
              <a:rPr lang="ru-RU" sz="2400" dirty="0">
                <a:solidFill>
                  <a:schemeClr val="accent1"/>
                </a:solidFill>
                <a:latin typeface="Arial Black" panose="020B0A04020102020204" pitchFamily="34" charset="0"/>
                <a:cs typeface="Times New Roman" pitchFamily="18" charset="0"/>
              </a:rPr>
              <a:t>художественную деятельность – создание поделок, рисунков.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solidFill>
                  <a:schemeClr val="accent1"/>
                </a:solidFill>
                <a:latin typeface="Arial Black" panose="020B0A04020102020204" pitchFamily="34" charset="0"/>
                <a:cs typeface="Times New Roman" pitchFamily="18" charset="0"/>
              </a:rPr>
              <a:t>Развивать </a:t>
            </a:r>
            <a:r>
              <a:rPr lang="ru-RU" sz="2400" dirty="0" smtClean="0">
                <a:solidFill>
                  <a:schemeClr val="accent1"/>
                </a:solidFill>
                <a:latin typeface="Arial Black" panose="020B0A04020102020204" pitchFamily="34" charset="0"/>
                <a:cs typeface="Times New Roman" pitchFamily="18" charset="0"/>
              </a:rPr>
              <a:t>спортивные навыки.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eaLnBrk="0" hangingPunct="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sz="2400" dirty="0">
                <a:solidFill>
                  <a:srgbClr val="4F81BD"/>
                </a:solidFill>
                <a:latin typeface="Arial Black" panose="020B0A04020102020204" pitchFamily="34" charset="0"/>
                <a:cs typeface="Times New Roman" pitchFamily="18" charset="0"/>
              </a:rPr>
              <a:t>Способствовать формированию уважительного отношения к своим близким. Воспитывать доброе, заботливое отношение к маме.</a:t>
            </a:r>
          </a:p>
          <a:p>
            <a:pPr lvl="0" eaLnBrk="0" hangingPunct="0">
              <a:buFontTx/>
              <a:buChar char="•"/>
            </a:pPr>
            <a:r>
              <a:rPr lang="ru-RU" sz="2400" dirty="0">
                <a:solidFill>
                  <a:srgbClr val="4F81BD"/>
                </a:solidFill>
                <a:latin typeface="Arial Black" panose="020B0A04020102020204" pitchFamily="34" charset="0"/>
                <a:cs typeface="Times New Roman" pitchFamily="18" charset="0"/>
              </a:rPr>
              <a:t>Способствовать созданию положительных эмоциональных переживаний детей и родителей от совместных мероприятий.</a:t>
            </a:r>
            <a:endParaRPr lang="ru-RU" sz="2400" dirty="0">
              <a:solidFill>
                <a:srgbClr val="4F81BD"/>
              </a:solidFill>
              <a:latin typeface="Arial Black" panose="020B0A04020102020204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dirty="0">
                <a:solidFill>
                  <a:srgbClr val="4F81BD"/>
                </a:solidFill>
                <a:latin typeface="Arial Black" panose="020B0A04020102020204" pitchFamily="34" charset="0"/>
                <a:cs typeface="Times New Roman" pitchFamily="18" charset="0"/>
              </a:rPr>
              <a:t>Развивать социально-профессиональную компетентность и личностный потенциал.</a:t>
            </a:r>
            <a:endParaRPr lang="ru-RU" sz="2400" dirty="0">
              <a:solidFill>
                <a:srgbClr val="4F81BD"/>
              </a:solidFill>
              <a:latin typeface="Arial Black" panose="020B0A04020102020204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dirty="0">
                <a:solidFill>
                  <a:srgbClr val="4F81BD"/>
                </a:solidFill>
                <a:latin typeface="Arial Black" panose="020B0A04020102020204" pitchFamily="34" charset="0"/>
                <a:cs typeface="Times New Roman" pitchFamily="18" charset="0"/>
              </a:rPr>
              <a:t>Способствовать углублению детско  – родительских отношений, социального партнерства между педагогами и родителями.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8128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23850" y="3171825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11560" y="298877"/>
            <a:ext cx="820891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Проект осуществляется в три этапа.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1 Подготовительный.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Воспитатель:</a:t>
            </a:r>
            <a:endParaRPr lang="ru-RU" sz="1600" b="1" dirty="0">
              <a:solidFill>
                <a:schemeClr val="tx2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информирует родителей о целях и задачах  проекта, дает рекомендации родителям по участию в проекте;</a:t>
            </a: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беседует с детьми о празднике (День матери). Направляет ход беседы к обсуждению вопроса о том, как и чем можно порадовать свою маму;</a:t>
            </a: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читает художественную литературу о маме;</a:t>
            </a: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проводит дидактические игры; </a:t>
            </a: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рассматривают иллюстрации о мамах и детях;</a:t>
            </a: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росмотр презентаций о мамах животных и их детенышах</a:t>
            </a:r>
            <a:endParaRPr lang="ru-RU" sz="1600" b="1" dirty="0">
              <a:solidFill>
                <a:schemeClr val="tx2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Дети:</a:t>
            </a:r>
            <a:endParaRPr lang="ru-RU" sz="1600" b="1" dirty="0">
              <a:solidFill>
                <a:schemeClr val="tx2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обсуждают важность мам для каждого человека, беседуют о том, какие у детей мамы, необходимости о них заботиться и помогать им;</a:t>
            </a: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беседуют о празднике, предлагают варианты поздравления мам (сделать открытки, коллективную работу, фото - коллаж);</a:t>
            </a:r>
          </a:p>
          <a:p>
            <a:pPr eaLnBrk="0" hangingPunct="0"/>
            <a:r>
              <a:rPr lang="ru-RU" sz="1600" b="1" i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  Родители</a:t>
            </a:r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- знакомятся с целями, задачами проекта, включаются в его реализацию.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23850" y="3171825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23851" y="470208"/>
            <a:ext cx="828059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2 Основной</a:t>
            </a:r>
          </a:p>
          <a:p>
            <a:pPr indent="450850" eaLnBrk="0" hangingPunct="0"/>
            <a:r>
              <a:rPr lang="ru-RU" sz="2000" b="1" i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Педагог:</a:t>
            </a:r>
            <a:endParaRPr lang="ru-RU" sz="2000" b="1" dirty="0">
              <a:solidFill>
                <a:schemeClr val="tx2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- консультирует, направляет родителей на участие в проекте в итоговом мероприятии;</a:t>
            </a:r>
          </a:p>
          <a:p>
            <a:pPr indent="450850" eaLnBrk="0" hangingPunct="0"/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- изготавливает 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коллективную работу - поздравление от детей </a:t>
            </a:r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мам 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«Ваза с цветами: «С днем мам!»;</a:t>
            </a:r>
            <a:endParaRPr lang="ru-RU" sz="2000" b="1" dirty="0">
              <a:solidFill>
                <a:schemeClr val="tx2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- оказывает помощь детям в оформлении подарков для 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мам; 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(</a:t>
            </a:r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изготовление 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открыток «Аленький цветочек»),  </a:t>
            </a:r>
            <a:endParaRPr lang="ru-RU" sz="2000" b="1" dirty="0">
              <a:solidFill>
                <a:schemeClr val="tx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/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-тренирует детей на участке и в группе для участия в спортивном празднике.</a:t>
            </a:r>
            <a:endParaRPr lang="ru-RU" sz="2000" b="1" dirty="0">
              <a:solidFill>
                <a:schemeClr val="tx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/>
            <a:r>
              <a:rPr lang="ru-RU" sz="2000" b="1" i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Дети:</a:t>
            </a:r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</a:p>
          <a:p>
            <a:pPr indent="450850" eaLnBrk="0" hangingPunct="0"/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- 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т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ренируются для участия в спортивном празднике;</a:t>
            </a:r>
            <a:endParaRPr lang="ru-RU" sz="2000" b="1" dirty="0">
              <a:solidFill>
                <a:schemeClr val="tx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/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- изготавливают поздравительную открытку, коллективную работу «Ваза с цветами».</a:t>
            </a:r>
          </a:p>
          <a:p>
            <a:pPr indent="450850" eaLnBrk="0" hangingPunct="0"/>
            <a:r>
              <a:rPr lang="ru-RU" sz="2000" b="1" i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Родители:</a:t>
            </a:r>
            <a:endParaRPr lang="ru-RU" sz="2000" b="1" dirty="0">
              <a:solidFill>
                <a:schemeClr val="tx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/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- 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itchFamily="34" charset="0"/>
              </a:rPr>
              <a:t>Участвуют в спортивном празднике «С мамочкой моей в спорте веселей!».</a:t>
            </a:r>
            <a:endParaRPr lang="ru-RU" sz="2000" b="1" dirty="0">
              <a:solidFill>
                <a:schemeClr val="tx2"/>
              </a:solidFill>
              <a:latin typeface="Arial Black" panose="020B0A04020102020204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23850" y="3171825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827584" y="1001903"/>
            <a:ext cx="73448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3 Завершающий</a:t>
            </a:r>
          </a:p>
          <a:p>
            <a:pPr indent="450850" eaLnBrk="0" hangingPunct="0"/>
            <a:r>
              <a:rPr lang="ru-RU" sz="2000" b="1" i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Педагог:</a:t>
            </a:r>
            <a:endParaRPr lang="ru-RU" sz="2000" b="1" dirty="0">
              <a:solidFill>
                <a:srgbClr val="376092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sz="2000" b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- украшает зал и готовит атрибуты для </a:t>
            </a:r>
            <a:r>
              <a:rPr lang="ru-RU" sz="2000" b="1" dirty="0" smtClean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спортивных конкурсов</a:t>
            </a:r>
            <a:r>
              <a:rPr lang="ru-RU" sz="2000" b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sz="2000" b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- организует и руководит поздравительной частью праздника «Мамин день».</a:t>
            </a:r>
            <a:endParaRPr lang="ru-RU" sz="2000" b="1" dirty="0">
              <a:solidFill>
                <a:srgbClr val="37609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/>
            <a:r>
              <a:rPr lang="ru-RU" sz="2000" b="1" i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Дети:</a:t>
            </a:r>
            <a:endParaRPr lang="ru-RU" sz="2000" b="1" dirty="0">
              <a:solidFill>
                <a:srgbClr val="37609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/>
            <a:r>
              <a:rPr lang="ru-RU" sz="2000" b="1" dirty="0" smtClean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-</a:t>
            </a:r>
            <a:r>
              <a:rPr lang="ru-RU" sz="2000" b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 выступают с поздравлением на </a:t>
            </a:r>
            <a:r>
              <a:rPr lang="ru-RU" sz="2000" b="1" dirty="0" smtClean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спортивном празднике;</a:t>
            </a:r>
          </a:p>
          <a:p>
            <a:pPr indent="450850" eaLnBrk="0" hangingPunct="0"/>
            <a:r>
              <a:rPr lang="ru-RU" sz="2000" b="1" dirty="0" smtClean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-участвуют в эстафетах</a:t>
            </a:r>
            <a:endParaRPr lang="ru-RU" sz="2000" b="1" dirty="0">
              <a:solidFill>
                <a:srgbClr val="37609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/>
            <a:r>
              <a:rPr lang="ru-RU" sz="2000" b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- дарят мамам свои поздравительные открытки.</a:t>
            </a:r>
          </a:p>
          <a:p>
            <a:pPr indent="450850" eaLnBrk="0" hangingPunct="0"/>
            <a:r>
              <a:rPr lang="ru-RU" sz="2000" b="1" i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Родители:</a:t>
            </a:r>
            <a:endParaRPr lang="ru-RU" sz="2000" b="1" dirty="0">
              <a:solidFill>
                <a:srgbClr val="37609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/>
            <a:r>
              <a:rPr lang="ru-RU" sz="2000" b="1" dirty="0" smtClean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-активно </a:t>
            </a:r>
            <a:r>
              <a:rPr lang="ru-RU" sz="2000" b="1" dirty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участвуют в совместном </a:t>
            </a:r>
            <a:r>
              <a:rPr lang="ru-RU" sz="2000" b="1" dirty="0" smtClean="0">
                <a:solidFill>
                  <a:srgbClr val="376092"/>
                </a:solidFill>
                <a:latin typeface="Arial Black" panose="020B0A04020102020204" pitchFamily="34" charset="0"/>
                <a:ea typeface="Calibri" pitchFamily="34" charset="0"/>
              </a:rPr>
              <a:t>спортивном «С мамочкой моей в спорте веселей»;</a:t>
            </a:r>
            <a:endParaRPr lang="ru-RU" sz="2000" b="1" dirty="0">
              <a:solidFill>
                <a:srgbClr val="376092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indent="450850" eaLnBrk="0" hangingPunct="0">
              <a:buFontTx/>
              <a:buChar char="-"/>
            </a:pPr>
            <a:endParaRPr lang="ru-RU" sz="2000" b="1" dirty="0">
              <a:solidFill>
                <a:srgbClr val="376092"/>
              </a:solidFill>
              <a:latin typeface="Arial Black" panose="020B0A04020102020204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март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марта - копия</Template>
  <TotalTime>1377</TotalTime>
  <Words>319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8 марта - копия</vt:lpstr>
      <vt:lpstr>Краткосрочный проект  ко дню Матери  во второй младшей группе «Жизнь хороша и жить хорошо, когда мама рядом!»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Пути реализации проекта</vt:lpstr>
      <vt:lpstr>Продуты проекта</vt:lpstr>
      <vt:lpstr>Слайд 12</vt:lpstr>
      <vt:lpstr>Итогового мероприятия «День Матери» Цель: Развивать у детей интерес к традиции, способствовать созданию тёплых взаимоотношений в семье. Задачи: Воспитывать уважительное отношение к мамам. Способствовать созданию положительных эмоциональных переживаний детей и родителей от совместного празднования мероприятия. Форма проведения: спортивный досуг. Участники: воспитатель, физкультурный  руководитель, мамы, дети. План проведения: 1. Вступительная часть. 2. Чтение стихов. 3. Эстафеты. 4. Заключительная часть.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Lenovo</cp:lastModifiedBy>
  <cp:revision>115</cp:revision>
  <dcterms:created xsi:type="dcterms:W3CDTF">2014-02-22T14:42:46Z</dcterms:created>
  <dcterms:modified xsi:type="dcterms:W3CDTF">2018-02-22T09:57:32Z</dcterms:modified>
</cp:coreProperties>
</file>