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1" r:id="rId6"/>
    <p:sldId id="262" r:id="rId7"/>
    <p:sldId id="272" r:id="rId8"/>
    <p:sldId id="273" r:id="rId9"/>
    <p:sldId id="274" r:id="rId10"/>
    <p:sldId id="263" r:id="rId11"/>
    <p:sldId id="264" r:id="rId12"/>
  </p:sldIdLst>
  <p:sldSz cx="12192000" cy="6858000"/>
  <p:notesSz cx="6858000" cy="9144000"/>
  <p:defaultTextStyle>
    <a:defPPr lvl="0">
      <a:defRPr lang="ru-RU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48F9C4-EB59-469A-8B6E-803358B43211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2BFA56-175D-471F-BF7B-621EBCFBFA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460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2BFA56-175D-471F-BF7B-621EBCFBFA7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4456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93FEDE-F9BD-4094-91A0-3A7E73B85D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840C1F5-9045-45B6-83EF-AFCF70B5A9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254A87-4C6F-40A6-9239-AFFFCEFDC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112595-8F25-428E-9710-41FE32646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BFC085-7627-450C-8341-466251331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942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21D04F-167E-49F4-8DC8-4DD4FD5F2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D485235-8AA4-439C-A61C-5EC4697F03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917A1F-A5EC-4E5B-8A6B-0A8A2700F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9D61F0-80A4-4596-B741-DB1E7DDDE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538922-CCF6-4EB0-BFD0-760B7E65A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997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132FF76-D911-4AAC-BD43-D775DAE0D0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BC349E3-8B53-43E2-BA9B-1B929E5515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9E94AD-238B-4296-9312-02F2EA0C8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81958F-E8F0-42D6-8A02-12827F371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589F73-AE13-4E3E-9941-A253AD8B6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613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BC0EEE-C169-4667-BD70-25001D488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6A4567E-8A5D-4A8F-85C2-DF3894786A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4EECBC-9685-47F5-8E48-82DA415E2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94584C-193D-46F6-86D3-2761108C1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D5DB2A-EDED-4603-B563-5FC7C516B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249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CD0DF9-5C38-4A15-89BD-E4F208796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0CD6F33-76E7-4225-B328-51D7D20C6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5F15089-41E9-4897-8A8A-0730F398D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3FB202-7062-4C9C-B1DA-87AFA0ADC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7F86B8-08D0-46F4-A096-CC23E050F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328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9BD7EB-112F-463B-B414-B3D6F1747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B37C7A-C0D9-4A5F-B448-44077241CD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4E0871E-454F-444E-AB2F-ACE3E0C654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B9A5FA1-D2F0-4EF6-BED4-AC2A05DCD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B6BB442-D201-4C40-BF3A-4353CBAA8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DE55511-BDB4-403B-99F6-F29345AE2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165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20F6BE-008E-41D6-9440-40C91E8B9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737055-4D18-4C0C-AE72-0E603FFDC1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D7CA66E-0A0B-42FA-8CF8-D8F724B93A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0593D87-03EC-49CD-8815-A83C30B795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33ED86C-739D-4E6E-9823-C1A8FE62D8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A65CEE5-822A-4B26-A622-9D5344A1D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3B28792-FDC9-4AB5-ACA4-E57B38A39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7E14480-0E55-4F30-9FAB-D251B1018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812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A3EB8C-D9AE-45D2-95DA-01D303889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D7CDF68-89F6-43EA-BEB2-4F14DFEDC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E754452-E8D5-49CC-85DC-CD8AA6472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609D7E0-8C23-443F-A3AE-386EC9171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706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B1351A0-2188-4E90-A90B-E3EFC4798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B299463-D9D9-4643-A2C3-2319AFF54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F6B6FC6-27E6-4E47-A4E6-E64ABA988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154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51977F-5A4F-42C8-8108-B27D8AD59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AC6E6E-958C-42FE-A9EF-1D72959FF9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DBC38AB-F249-4942-9E06-2768D84C02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D12E315-227E-4FE8-88BF-2CB481070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B456878-FA65-4FAF-B402-0B7118286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76619F2-603C-4066-ACB1-AB73B06A2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898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71FC8B-5AE2-48D5-899C-1BEC66934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E3F7B66-3686-4B72-8BB1-0D50761E0B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118CAE0-2ADC-4263-BDCD-DC35D3B57E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AC75FD4-9C8A-42E4-81B6-580ECE7EF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4381D03-542A-45E0-AC9C-5D7380BF6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3FFC264-2276-44B2-9D64-CE42B57DD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2384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96F8D1-41E8-4310-8289-C4F01B62C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EA1397F-C564-4EE4-9C15-3D011EE7B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8726338-858A-4A26-9272-1E2900B507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A6532-958F-4841-A51C-64D51A29567B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0A8854-AE9B-4918-B767-71E5F6AD5C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073E77-FB7D-48B8-92EA-8DAFF70AD3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429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4.wdp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1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microsoft.com/office/2007/relationships/hdphoto" Target="../media/hdphoto3.wdp"/><Relationship Id="rId5" Type="http://schemas.microsoft.com/office/2007/relationships/hdphoto" Target="../media/hdphoto1.wdp"/><Relationship Id="rId15" Type="http://schemas.openxmlformats.org/officeDocument/2006/relationships/image" Target="../media/image9.sv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.png"/><Relationship Id="rId18" Type="http://schemas.openxmlformats.org/officeDocument/2006/relationships/image" Target="../media/image25.svg"/><Relationship Id="rId26" Type="http://schemas.openxmlformats.org/officeDocument/2006/relationships/image" Target="../media/image33.svg"/><Relationship Id="rId39" Type="http://schemas.openxmlformats.org/officeDocument/2006/relationships/image" Target="../media/image6.png"/><Relationship Id="rId21" Type="http://schemas.openxmlformats.org/officeDocument/2006/relationships/image" Target="../media/image19.png"/><Relationship Id="rId34" Type="http://schemas.openxmlformats.org/officeDocument/2006/relationships/image" Target="../media/image41.svg"/><Relationship Id="rId42" Type="http://schemas.microsoft.com/office/2007/relationships/hdphoto" Target="../media/hdphoto4.wdp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6" Type="http://schemas.openxmlformats.org/officeDocument/2006/relationships/image" Target="../media/image23.svg"/><Relationship Id="rId20" Type="http://schemas.openxmlformats.org/officeDocument/2006/relationships/image" Target="../media/image27.svg"/><Relationship Id="rId29" Type="http://schemas.openxmlformats.org/officeDocument/2006/relationships/image" Target="../media/image23.png"/><Relationship Id="rId41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svg"/><Relationship Id="rId11" Type="http://schemas.openxmlformats.org/officeDocument/2006/relationships/image" Target="../media/image11.png"/><Relationship Id="rId24" Type="http://schemas.openxmlformats.org/officeDocument/2006/relationships/image" Target="../media/image31.svg"/><Relationship Id="rId32" Type="http://schemas.openxmlformats.org/officeDocument/2006/relationships/image" Target="../media/image39.svg"/><Relationship Id="rId37" Type="http://schemas.microsoft.com/office/2007/relationships/hdphoto" Target="../media/hdphoto2.wdp"/><Relationship Id="rId40" Type="http://schemas.microsoft.com/office/2007/relationships/hdphoto" Target="../media/hdphoto3.wdp"/><Relationship Id="rId5" Type="http://schemas.openxmlformats.org/officeDocument/2006/relationships/image" Target="../media/image13.png"/><Relationship Id="rId15" Type="http://schemas.openxmlformats.org/officeDocument/2006/relationships/image" Target="../media/image16.png"/><Relationship Id="rId23" Type="http://schemas.openxmlformats.org/officeDocument/2006/relationships/image" Target="../media/image20.png"/><Relationship Id="rId28" Type="http://schemas.openxmlformats.org/officeDocument/2006/relationships/image" Target="../media/image35.svg"/><Relationship Id="rId36" Type="http://schemas.openxmlformats.org/officeDocument/2006/relationships/image" Target="../media/image4.png"/><Relationship Id="rId10" Type="http://schemas.openxmlformats.org/officeDocument/2006/relationships/image" Target="../media/image17.svg"/><Relationship Id="rId19" Type="http://schemas.openxmlformats.org/officeDocument/2006/relationships/image" Target="../media/image18.png"/><Relationship Id="rId31" Type="http://schemas.openxmlformats.org/officeDocument/2006/relationships/image" Target="../media/image24.png"/><Relationship Id="rId44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12.png"/><Relationship Id="rId14" Type="http://schemas.openxmlformats.org/officeDocument/2006/relationships/image" Target="../media/image21.svg"/><Relationship Id="rId22" Type="http://schemas.openxmlformats.org/officeDocument/2006/relationships/image" Target="../media/image29.svg"/><Relationship Id="rId27" Type="http://schemas.openxmlformats.org/officeDocument/2006/relationships/image" Target="../media/image22.png"/><Relationship Id="rId30" Type="http://schemas.openxmlformats.org/officeDocument/2006/relationships/image" Target="../media/image37.svg"/><Relationship Id="rId35" Type="http://schemas.openxmlformats.org/officeDocument/2006/relationships/image" Target="../media/image3.png"/><Relationship Id="rId43" Type="http://schemas.openxmlformats.org/officeDocument/2006/relationships/image" Target="../media/image9.png"/><Relationship Id="rId8" Type="http://schemas.openxmlformats.org/officeDocument/2006/relationships/image" Target="../media/image15.svg"/><Relationship Id="rId3" Type="http://schemas.openxmlformats.org/officeDocument/2006/relationships/image" Target="../media/image2.png"/><Relationship Id="rId12" Type="http://schemas.openxmlformats.org/officeDocument/2006/relationships/image" Target="../media/image19.svg"/><Relationship Id="rId17" Type="http://schemas.openxmlformats.org/officeDocument/2006/relationships/image" Target="../media/image17.png"/><Relationship Id="rId25" Type="http://schemas.openxmlformats.org/officeDocument/2006/relationships/image" Target="../media/image21.png"/><Relationship Id="rId33" Type="http://schemas.openxmlformats.org/officeDocument/2006/relationships/image" Target="../media/image25.png"/><Relationship Id="rId38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gif"/><Relationship Id="rId13" Type="http://schemas.openxmlformats.org/officeDocument/2006/relationships/image" Target="../media/image5.png"/><Relationship Id="rId18" Type="http://schemas.openxmlformats.org/officeDocument/2006/relationships/image" Target="../media/image10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microsoft.com/office/2007/relationships/hdphoto" Target="../media/hdphoto2.wdp"/><Relationship Id="rId17" Type="http://schemas.microsoft.com/office/2007/relationships/hdphoto" Target="../media/hdphoto4.wdp"/><Relationship Id="rId2" Type="http://schemas.openxmlformats.org/officeDocument/2006/relationships/image" Target="../media/image1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4.png"/><Relationship Id="rId5" Type="http://schemas.openxmlformats.org/officeDocument/2006/relationships/image" Target="../media/image28.png"/><Relationship Id="rId15" Type="http://schemas.microsoft.com/office/2007/relationships/hdphoto" Target="../media/hdphoto3.wdp"/><Relationship Id="rId10" Type="http://schemas.openxmlformats.org/officeDocument/2006/relationships/image" Target="../media/image3.png"/><Relationship Id="rId4" Type="http://schemas.openxmlformats.org/officeDocument/2006/relationships/image" Target="../media/image27.png"/><Relationship Id="rId9" Type="http://schemas.openxmlformats.org/officeDocument/2006/relationships/image" Target="../media/image9.png"/><Relationship Id="rId1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9.png"/><Relationship Id="rId18" Type="http://schemas.openxmlformats.org/officeDocument/2006/relationships/image" Target="../media/image17.sv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microsoft.com/office/2007/relationships/hdphoto" Target="../media/hdphoto4.wdp"/><Relationship Id="rId17" Type="http://schemas.openxmlformats.org/officeDocument/2006/relationships/image" Target="../media/image12.png"/><Relationship Id="rId2" Type="http://schemas.openxmlformats.org/officeDocument/2006/relationships/image" Target="../media/image1.png"/><Relationship Id="rId16" Type="http://schemas.openxmlformats.org/officeDocument/2006/relationships/image" Target="../media/image19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5" Type="http://schemas.openxmlformats.org/officeDocument/2006/relationships/image" Target="../media/image11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DE06020-5D60-4FE1-AC8C-DADCE298E5D4}"/>
              </a:ext>
            </a:extLst>
          </p:cNvPr>
          <p:cNvSpPr/>
          <p:nvPr/>
        </p:nvSpPr>
        <p:spPr>
          <a:xfrm>
            <a:off x="-26101" y="-34330"/>
            <a:ext cx="12244202" cy="6892330"/>
          </a:xfrm>
          <a:prstGeom prst="rect">
            <a:avLst/>
          </a:prstGeom>
          <a:gradFill flip="none" rotWithShape="1">
            <a:gsLst>
              <a:gs pos="57000">
                <a:srgbClr val="F9F8F7"/>
              </a:gs>
              <a:gs pos="73000">
                <a:srgbClr val="FFFFFF"/>
              </a:gs>
              <a:gs pos="0">
                <a:srgbClr val="EEE5DA"/>
              </a:gs>
              <a:gs pos="34000">
                <a:srgbClr val="EDEAE7"/>
              </a:gs>
              <a:gs pos="98000">
                <a:srgbClr val="EEE5DA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rgbClr val="EEE5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30451" y="5210042"/>
            <a:ext cx="12187650" cy="1670671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9C44ABD6-161D-4232-AD3D-573E12118E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0869" y="1232900"/>
            <a:ext cx="9697589" cy="2800351"/>
          </a:xfrm>
        </p:spPr>
        <p:txBody>
          <a:bodyPr>
            <a:noAutofit/>
          </a:bodyPr>
          <a:lstStyle/>
          <a:p>
            <a:r>
              <a:rPr lang="en-US" sz="4000" b="1" dirty="0"/>
              <a:t/>
            </a:r>
            <a:br>
              <a:rPr lang="en-US" sz="4000" b="1" dirty="0"/>
            </a:br>
            <a:r>
              <a:rPr lang="en-US" sz="4000" b="1" dirty="0"/>
              <a:t/>
            </a:r>
            <a:br>
              <a:rPr lang="en-US" sz="4000" b="1" dirty="0"/>
            </a:br>
            <a:r>
              <a:rPr lang="en-US" sz="4000" b="1" dirty="0"/>
              <a:t/>
            </a:r>
            <a:br>
              <a:rPr lang="en-US" sz="4000" b="1" dirty="0"/>
            </a:br>
            <a:r>
              <a:rPr lang="en-US" sz="4000" b="1" dirty="0"/>
              <a:t/>
            </a:r>
            <a:br>
              <a:rPr lang="en-US" sz="4000" b="1" dirty="0"/>
            </a:b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ДЕТСКАЯ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МУЛЬТСТУДИЯ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Капитошка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/>
              <a:t> </a:t>
            </a:r>
            <a:endParaRPr lang="ru-RU" sz="4000" b="1" dirty="0">
              <a:solidFill>
                <a:srgbClr val="59101C"/>
              </a:solidFill>
              <a:latin typeface="Roboto (Заголовки)"/>
              <a:ea typeface="Roboto Condensed" panose="02000000000000000000" pitchFamily="2" charset="0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7" name="object 5">
            <a:extLst>
              <a:ext uri="{FF2B5EF4-FFF2-40B4-BE49-F238E27FC236}">
                <a16:creationId xmlns:a16="http://schemas.microsoft.com/office/drawing/2014/main" id="{D0FE7E93-FA9D-4C74-9057-3D4292CE8FC9}"/>
              </a:ext>
            </a:extLst>
          </p:cNvPr>
          <p:cNvPicPr/>
          <p:nvPr/>
        </p:nvPicPr>
        <p:blipFill rotWithShape="1">
          <a:blip r:embed="rId4" cstate="print">
            <a:duotone>
              <a:prstClr val="black"/>
              <a:srgbClr val="EEE5D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r="18405"/>
          <a:stretch/>
        </p:blipFill>
        <p:spPr>
          <a:xfrm>
            <a:off x="10672885" y="2216520"/>
            <a:ext cx="1514765" cy="2638296"/>
          </a:xfrm>
          <a:prstGeom prst="rect">
            <a:avLst/>
          </a:prstGeom>
        </p:spPr>
      </p:pic>
      <p:pic>
        <p:nvPicPr>
          <p:cNvPr id="8" name="Рисунок 7" descr="Изображение выглядит как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1B589ED8-F899-4C37-987F-57B6DFA99FC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21" y="248857"/>
            <a:ext cx="1007085" cy="881109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3F73D566-BF56-4081-956C-283C64D9DB4F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59111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9783" b="37125"/>
          <a:stretch>
            <a:fillRect/>
          </a:stretch>
        </p:blipFill>
        <p:spPr>
          <a:xfrm>
            <a:off x="10375691" y="763452"/>
            <a:ext cx="1645790" cy="176999"/>
          </a:xfrm>
          <a:prstGeom prst="rect">
            <a:avLst/>
          </a:prstGeom>
        </p:spPr>
      </p:pic>
      <p:pic>
        <p:nvPicPr>
          <p:cNvPr id="10" name="Рисунок 9" descr="Изображение выглядит как текст, знак&#10;&#10;Автоматически созданное описание">
            <a:extLst>
              <a:ext uri="{FF2B5EF4-FFF2-40B4-BE49-F238E27FC236}">
                <a16:creationId xmlns:a16="http://schemas.microsoft.com/office/drawing/2014/main" id="{ADE93DBE-E3C6-486A-9700-DDB4BF5BD13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252" y="365208"/>
            <a:ext cx="1741626" cy="562300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id="{44104D2A-B5CF-4F75-A53B-852E2FF49DB2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duotone>
              <a:prstClr val="black"/>
              <a:srgbClr val="70141E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91"/>
          <a:stretch/>
        </p:blipFill>
        <p:spPr>
          <a:xfrm>
            <a:off x="10205266" y="183483"/>
            <a:ext cx="2041111" cy="603426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B86E4D6E-E0D1-4CF1-BD4B-53600751567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68" y="471343"/>
            <a:ext cx="2570548" cy="436136"/>
          </a:xfrm>
          <a:prstGeom prst="rect">
            <a:avLst/>
          </a:prstGeom>
        </p:spPr>
      </p:pic>
      <p:pic>
        <p:nvPicPr>
          <p:cNvPr id="3" name="Рисунок 2" descr="Маркер контур">
            <a:extLst>
              <a:ext uri="{FF2B5EF4-FFF2-40B4-BE49-F238E27FC236}">
                <a16:creationId xmlns:a16="http://schemas.microsoft.com/office/drawing/2014/main" id="{B7FCA236-5ED0-412A-A85F-79A55371B4F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598750" y="4643887"/>
            <a:ext cx="500384" cy="500384"/>
          </a:xfrm>
          <a:prstGeom prst="rect">
            <a:avLst/>
          </a:prstGeom>
        </p:spPr>
      </p:pic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453C1E2F-B556-49AE-A3EA-632FE65DD79C}"/>
              </a:ext>
            </a:extLst>
          </p:cNvPr>
          <p:cNvSpPr txBox="1">
            <a:spLocks/>
          </p:cNvSpPr>
          <p:nvPr/>
        </p:nvSpPr>
        <p:spPr>
          <a:xfrm>
            <a:off x="859990" y="4648307"/>
            <a:ext cx="4859673" cy="904792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defTabSz="844083">
              <a:lnSpc>
                <a:spcPct val="100000"/>
              </a:lnSpc>
            </a:pPr>
            <a:r>
              <a:rPr lang="en-US" sz="1200" dirty="0">
                <a:solidFill>
                  <a:srgbClr val="59101C"/>
                </a:solidFill>
                <a:latin typeface="Roboto (Заголовки)"/>
                <a:ea typeface="Roboto Condensed" panose="02000000000000000000" pitchFamily="2" charset="0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>
                <a:solidFill>
                  <a:srgbClr val="59101C"/>
                </a:solidFill>
                <a:latin typeface="Times New Roman" panose="02020603050405020304" pitchFamily="18" charset="0"/>
                <a:ea typeface="Roboto Condensed" panose="02000000000000000000" pitchFamily="2" charset="0"/>
                <a:cs typeface="Times New Roman" panose="02020603050405020304" pitchFamily="18" charset="0"/>
                <a:sym typeface="Helvetica Neue"/>
              </a:rPr>
              <a:t>МБДОУ ДЕТСКИЙ САД № 283</a:t>
            </a:r>
          </a:p>
          <a:p>
            <a:pPr defTabSz="844083">
              <a:lnSpc>
                <a:spcPct val="100000"/>
              </a:lnSpc>
            </a:pPr>
            <a:r>
              <a:rPr lang="ru-RU" sz="1800" dirty="0">
                <a:solidFill>
                  <a:srgbClr val="59101C"/>
                </a:solidFill>
                <a:latin typeface="Times New Roman" panose="02020603050405020304" pitchFamily="18" charset="0"/>
                <a:ea typeface="Roboto Condensed" panose="02000000000000000000" pitchFamily="2" charset="0"/>
                <a:cs typeface="Times New Roman" panose="02020603050405020304" pitchFamily="18" charset="0"/>
                <a:sym typeface="Helvetica Neue"/>
              </a:rPr>
              <a:t>Зайцева О.С.,ВОСПИТАТЕЛЬ 1 КК</a:t>
            </a:r>
          </a:p>
          <a:p>
            <a:pPr defTabSz="844083">
              <a:lnSpc>
                <a:spcPct val="100000"/>
              </a:lnSpc>
            </a:pPr>
            <a:r>
              <a:rPr lang="ru-RU" sz="1800" dirty="0">
                <a:solidFill>
                  <a:srgbClr val="59101C"/>
                </a:solidFill>
                <a:latin typeface="Times New Roman" panose="02020603050405020304" pitchFamily="18" charset="0"/>
                <a:ea typeface="Roboto Condensed" panose="02000000000000000000" pitchFamily="2" charset="0"/>
                <a:cs typeface="Times New Roman" panose="02020603050405020304" pitchFamily="18" charset="0"/>
                <a:sym typeface="Helvetica Neue"/>
              </a:rPr>
              <a:t>Филиппова Е.В.,ЗАМ.ЗАВ. </a:t>
            </a:r>
            <a:r>
              <a:rPr lang="ru-RU" sz="1800">
                <a:solidFill>
                  <a:srgbClr val="59101C"/>
                </a:solidFill>
                <a:latin typeface="Times New Roman" panose="02020603050405020304" pitchFamily="18" charset="0"/>
                <a:ea typeface="Roboto Condensed" panose="02000000000000000000" pitchFamily="2" charset="0"/>
                <a:cs typeface="Times New Roman" panose="02020603050405020304" pitchFamily="18" charset="0"/>
                <a:sym typeface="Helvetica Neue"/>
              </a:rPr>
              <a:t>ПО ВМР</a:t>
            </a:r>
            <a:endParaRPr lang="ru-RU" sz="1800" dirty="0">
              <a:solidFill>
                <a:srgbClr val="59101C"/>
              </a:solidFill>
              <a:latin typeface="Times New Roman" panose="02020603050405020304" pitchFamily="18" charset="0"/>
              <a:ea typeface="Roboto Condensed" panose="02000000000000000000" pitchFamily="2" charset="0"/>
              <a:cs typeface="Times New Roman" panose="02020603050405020304" pitchFamily="18" charset="0"/>
              <a:sym typeface="Helvetica Neue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60ED8F5-6F90-F5DB-2EC6-000988C8015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419" y="217206"/>
            <a:ext cx="3078020" cy="775675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54EDCCD-FDC1-EE34-EE7F-1E92D21F4FC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58" y="214100"/>
            <a:ext cx="1267667" cy="99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48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4350" y="5119517"/>
            <a:ext cx="12187650" cy="1738483"/>
          </a:xfrm>
          <a:prstGeom prst="rect">
            <a:avLst/>
          </a:prstGeom>
        </p:spPr>
      </p:pic>
      <p:pic>
        <p:nvPicPr>
          <p:cNvPr id="7" name="object 5">
            <a:extLst>
              <a:ext uri="{FF2B5EF4-FFF2-40B4-BE49-F238E27FC236}">
                <a16:creationId xmlns:a16="http://schemas.microsoft.com/office/drawing/2014/main" id="{D0FE7E93-FA9D-4C74-9057-3D4292CE8FC9}"/>
              </a:ext>
            </a:extLst>
          </p:cNvPr>
          <p:cNvPicPr/>
          <p:nvPr/>
        </p:nvPicPr>
        <p:blipFill rotWithShape="1">
          <a:blip r:embed="rId3" cstate="print">
            <a:duotone>
              <a:prstClr val="black"/>
              <a:srgbClr val="EEE5D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r="18405"/>
          <a:stretch/>
        </p:blipFill>
        <p:spPr>
          <a:xfrm>
            <a:off x="10458869" y="1738483"/>
            <a:ext cx="1728781" cy="3381034"/>
          </a:xfrm>
          <a:prstGeom prst="rect">
            <a:avLst/>
          </a:prstGeom>
        </p:spPr>
      </p:pic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2A76E020-C2C6-49F2-BEC1-CD79664DF134}"/>
              </a:ext>
            </a:extLst>
          </p:cNvPr>
          <p:cNvSpPr txBox="1">
            <a:spLocks/>
          </p:cNvSpPr>
          <p:nvPr/>
        </p:nvSpPr>
        <p:spPr>
          <a:xfrm>
            <a:off x="476043" y="2179021"/>
            <a:ext cx="4964175" cy="888880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defTabSz="844083">
              <a:lnSpc>
                <a:spcPct val="100000"/>
              </a:lnSpc>
            </a:pPr>
            <a:r>
              <a:rPr lang="ru-RU" sz="1800" b="0" dirty="0">
                <a:solidFill>
                  <a:srgbClr val="59101C"/>
                </a:solidFill>
                <a:latin typeface="Roboto (Заголовки)"/>
                <a:ea typeface="Helvetica Neue"/>
                <a:cs typeface="Arial" panose="020B0604020202020204" pitchFamily="34" charset="0"/>
                <a:sym typeface="Helvetica Neue"/>
              </a:rPr>
              <a:t>Значки, которые позволят лаконично оформить слайд 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E0ABAEAD-3082-4613-A391-F05B56109639}"/>
              </a:ext>
            </a:extLst>
          </p:cNvPr>
          <p:cNvSpPr txBox="1">
            <a:spLocks/>
          </p:cNvSpPr>
          <p:nvPr/>
        </p:nvSpPr>
        <p:spPr>
          <a:xfrm>
            <a:off x="440730" y="1184682"/>
            <a:ext cx="8528965" cy="888880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defTabSz="844083">
              <a:lnSpc>
                <a:spcPct val="100000"/>
              </a:lnSpc>
            </a:pPr>
            <a:r>
              <a:rPr lang="ru-RU" sz="2800" dirty="0">
                <a:solidFill>
                  <a:srgbClr val="59101C"/>
                </a:solidFill>
                <a:latin typeface="Roboto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br>
              <a:rPr lang="ru-RU" sz="2800" dirty="0">
                <a:solidFill>
                  <a:srgbClr val="59101C"/>
                </a:solidFill>
                <a:latin typeface="Roboto"/>
                <a:ea typeface="Helvetica Neue"/>
                <a:cs typeface="Arial" panose="020B0604020202020204" pitchFamily="34" charset="0"/>
                <a:sym typeface="Helvetica Neue"/>
              </a:rPr>
            </a:br>
            <a:r>
              <a:rPr lang="ru-RU" sz="3600" dirty="0">
                <a:solidFill>
                  <a:srgbClr val="59101C"/>
                </a:solidFill>
                <a:latin typeface="Roboto"/>
                <a:ea typeface="Calibri" panose="020F0502020204030204" pitchFamily="34" charset="0"/>
              </a:rPr>
              <a:t>Заголовок</a:t>
            </a:r>
            <a:endParaRPr lang="ru-RU" sz="4000" dirty="0">
              <a:solidFill>
                <a:srgbClr val="59101C"/>
              </a:solidFill>
              <a:latin typeface="Roboto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17" name="Рисунок 16" descr="Сигнал будильника со сплошной заливкой">
            <a:extLst>
              <a:ext uri="{FF2B5EF4-FFF2-40B4-BE49-F238E27FC236}">
                <a16:creationId xmlns:a16="http://schemas.microsoft.com/office/drawing/2014/main" id="{A5438D40-8719-4FA9-8793-752BD6384C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32237" y="4205117"/>
            <a:ext cx="914400" cy="914400"/>
          </a:xfrm>
          <a:prstGeom prst="rect">
            <a:avLst/>
          </a:prstGeom>
        </p:spPr>
      </p:pic>
      <p:pic>
        <p:nvPicPr>
          <p:cNvPr id="3" name="Рисунок 2" descr="Отлично контур">
            <a:extLst>
              <a:ext uri="{FF2B5EF4-FFF2-40B4-BE49-F238E27FC236}">
                <a16:creationId xmlns:a16="http://schemas.microsoft.com/office/drawing/2014/main" id="{90A96B35-3C33-4966-88B6-836FC48E89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865380" y="4117804"/>
            <a:ext cx="914400" cy="914400"/>
          </a:xfrm>
          <a:prstGeom prst="rect">
            <a:avLst/>
          </a:prstGeom>
        </p:spPr>
      </p:pic>
      <p:pic>
        <p:nvPicPr>
          <p:cNvPr id="6" name="Рисунок 5" descr="Язык удаленного обучения контур">
            <a:extLst>
              <a:ext uri="{FF2B5EF4-FFF2-40B4-BE49-F238E27FC236}">
                <a16:creationId xmlns:a16="http://schemas.microsoft.com/office/drawing/2014/main" id="{3799153F-3481-4FD7-9177-C2257E63515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4453031" y="4205117"/>
            <a:ext cx="914400" cy="914400"/>
          </a:xfrm>
          <a:prstGeom prst="rect">
            <a:avLst/>
          </a:prstGeom>
        </p:spPr>
      </p:pic>
      <p:pic>
        <p:nvPicPr>
          <p:cNvPr id="16" name="Рисунок 15" descr="Книги контур">
            <a:extLst>
              <a:ext uri="{FF2B5EF4-FFF2-40B4-BE49-F238E27FC236}">
                <a16:creationId xmlns:a16="http://schemas.microsoft.com/office/drawing/2014/main" id="{84D6E5D5-57C7-4943-9D86-35DC2092DA5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3161530" y="4169144"/>
            <a:ext cx="914400" cy="914400"/>
          </a:xfrm>
          <a:prstGeom prst="rect">
            <a:avLst/>
          </a:prstGeom>
        </p:spPr>
      </p:pic>
      <p:pic>
        <p:nvPicPr>
          <p:cNvPr id="21" name="Рисунок 20" descr="Значок 1 контур">
            <a:extLst>
              <a:ext uri="{FF2B5EF4-FFF2-40B4-BE49-F238E27FC236}">
                <a16:creationId xmlns:a16="http://schemas.microsoft.com/office/drawing/2014/main" id="{2416FBCE-000D-4708-9C38-135A02AD622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6316834" y="1218819"/>
            <a:ext cx="604982" cy="604982"/>
          </a:xfrm>
          <a:prstGeom prst="rect">
            <a:avLst/>
          </a:prstGeom>
        </p:spPr>
      </p:pic>
      <p:pic>
        <p:nvPicPr>
          <p:cNvPr id="18" name="Рисунок 17" descr="Значок 10 контур">
            <a:extLst>
              <a:ext uri="{FF2B5EF4-FFF2-40B4-BE49-F238E27FC236}">
                <a16:creationId xmlns:a16="http://schemas.microsoft.com/office/drawing/2014/main" id="{C164EC3C-03C0-451F-A530-07FA0DA7038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9219881" y="1919159"/>
            <a:ext cx="678666" cy="678666"/>
          </a:xfrm>
          <a:prstGeom prst="rect">
            <a:avLst/>
          </a:prstGeom>
        </p:spPr>
      </p:pic>
      <p:pic>
        <p:nvPicPr>
          <p:cNvPr id="22" name="Рисунок 21" descr="Значок контур">
            <a:extLst>
              <a:ext uri="{FF2B5EF4-FFF2-40B4-BE49-F238E27FC236}">
                <a16:creationId xmlns:a16="http://schemas.microsoft.com/office/drawing/2014/main" id="{0317C032-417B-4E2F-A353-404AD3097BF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7038282" y="1218819"/>
            <a:ext cx="604982" cy="604982"/>
          </a:xfrm>
          <a:prstGeom prst="rect">
            <a:avLst/>
          </a:prstGeom>
        </p:spPr>
      </p:pic>
      <p:pic>
        <p:nvPicPr>
          <p:cNvPr id="24" name="Рисунок 23" descr="Значок 3 контур">
            <a:extLst>
              <a:ext uri="{FF2B5EF4-FFF2-40B4-BE49-F238E27FC236}">
                <a16:creationId xmlns:a16="http://schemas.microsoft.com/office/drawing/2014/main" id="{C58D574F-DF8B-4D59-8817-03F6C67A6CF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0"/>
              </a:ext>
            </a:extLst>
          </a:blip>
          <a:stretch>
            <a:fillRect/>
          </a:stretch>
        </p:blipFill>
        <p:spPr>
          <a:xfrm>
            <a:off x="7770491" y="1224872"/>
            <a:ext cx="604982" cy="604982"/>
          </a:xfrm>
          <a:prstGeom prst="rect">
            <a:avLst/>
          </a:prstGeom>
        </p:spPr>
      </p:pic>
      <p:pic>
        <p:nvPicPr>
          <p:cNvPr id="26" name="Рисунок 25" descr="Значок 4 контур">
            <a:extLst>
              <a:ext uri="{FF2B5EF4-FFF2-40B4-BE49-F238E27FC236}">
                <a16:creationId xmlns:a16="http://schemas.microsoft.com/office/drawing/2014/main" id="{7DC00E0A-0420-48BB-93E6-60B7C6FCEAB5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2"/>
              </a:ext>
            </a:extLst>
          </a:blip>
          <a:stretch>
            <a:fillRect/>
          </a:stretch>
        </p:blipFill>
        <p:spPr>
          <a:xfrm>
            <a:off x="8504595" y="1215755"/>
            <a:ext cx="656155" cy="656155"/>
          </a:xfrm>
          <a:prstGeom prst="rect">
            <a:avLst/>
          </a:prstGeom>
        </p:spPr>
      </p:pic>
      <p:pic>
        <p:nvPicPr>
          <p:cNvPr id="28" name="Рисунок 27" descr="Значок 5 контур">
            <a:extLst>
              <a:ext uri="{FF2B5EF4-FFF2-40B4-BE49-F238E27FC236}">
                <a16:creationId xmlns:a16="http://schemas.microsoft.com/office/drawing/2014/main" id="{D77A5DBF-E9C9-4468-8E1D-1C513F3A8D32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4"/>
              </a:ext>
            </a:extLst>
          </a:blip>
          <a:stretch>
            <a:fillRect/>
          </a:stretch>
        </p:blipFill>
        <p:spPr>
          <a:xfrm>
            <a:off x="9211952" y="1224872"/>
            <a:ext cx="656155" cy="656155"/>
          </a:xfrm>
          <a:prstGeom prst="rect">
            <a:avLst/>
          </a:prstGeom>
        </p:spPr>
      </p:pic>
      <p:pic>
        <p:nvPicPr>
          <p:cNvPr id="30" name="Рисунок 29" descr="Значок 6 контур">
            <a:extLst>
              <a:ext uri="{FF2B5EF4-FFF2-40B4-BE49-F238E27FC236}">
                <a16:creationId xmlns:a16="http://schemas.microsoft.com/office/drawing/2014/main" id="{8629FCE6-4547-4611-9CFB-07028FAAC5FD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6"/>
              </a:ext>
            </a:extLst>
          </a:blip>
          <a:stretch>
            <a:fillRect/>
          </a:stretch>
        </p:blipFill>
        <p:spPr>
          <a:xfrm>
            <a:off x="6369070" y="1948188"/>
            <a:ext cx="641699" cy="641699"/>
          </a:xfrm>
          <a:prstGeom prst="rect">
            <a:avLst/>
          </a:prstGeom>
        </p:spPr>
      </p:pic>
      <p:pic>
        <p:nvPicPr>
          <p:cNvPr id="32" name="Рисунок 31" descr="Значок 7 контур">
            <a:extLst>
              <a:ext uri="{FF2B5EF4-FFF2-40B4-BE49-F238E27FC236}">
                <a16:creationId xmlns:a16="http://schemas.microsoft.com/office/drawing/2014/main" id="{D357A189-2711-4AC2-98CA-99BBA50D7DE9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8"/>
              </a:ext>
            </a:extLst>
          </a:blip>
          <a:stretch>
            <a:fillRect/>
          </a:stretch>
        </p:blipFill>
        <p:spPr>
          <a:xfrm>
            <a:off x="7047126" y="1911221"/>
            <a:ext cx="678666" cy="678666"/>
          </a:xfrm>
          <a:prstGeom prst="rect">
            <a:avLst/>
          </a:prstGeom>
        </p:spPr>
      </p:pic>
      <p:pic>
        <p:nvPicPr>
          <p:cNvPr id="34" name="Рисунок 33" descr="Значок 8 контур">
            <a:extLst>
              <a:ext uri="{FF2B5EF4-FFF2-40B4-BE49-F238E27FC236}">
                <a16:creationId xmlns:a16="http://schemas.microsoft.com/office/drawing/2014/main" id="{95D3FA20-143E-4450-8A5A-5F51F3D06B8C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0"/>
              </a:ext>
            </a:extLst>
          </a:blip>
          <a:stretch>
            <a:fillRect/>
          </a:stretch>
        </p:blipFill>
        <p:spPr>
          <a:xfrm>
            <a:off x="7762150" y="1911220"/>
            <a:ext cx="678667" cy="678667"/>
          </a:xfrm>
          <a:prstGeom prst="rect">
            <a:avLst/>
          </a:prstGeom>
        </p:spPr>
      </p:pic>
      <p:pic>
        <p:nvPicPr>
          <p:cNvPr id="36" name="Рисунок 35" descr="Значок 9 контур">
            <a:extLst>
              <a:ext uri="{FF2B5EF4-FFF2-40B4-BE49-F238E27FC236}">
                <a16:creationId xmlns:a16="http://schemas.microsoft.com/office/drawing/2014/main" id="{DE76AE98-6E70-4502-BF63-1FB05C0AFDA7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2"/>
              </a:ext>
            </a:extLst>
          </a:blip>
          <a:stretch>
            <a:fillRect/>
          </a:stretch>
        </p:blipFill>
        <p:spPr>
          <a:xfrm>
            <a:off x="8499943" y="1911220"/>
            <a:ext cx="678666" cy="678666"/>
          </a:xfrm>
          <a:prstGeom prst="rect">
            <a:avLst/>
          </a:prstGeom>
        </p:spPr>
      </p:pic>
      <p:pic>
        <p:nvPicPr>
          <p:cNvPr id="38" name="Рисунок 37" descr="Квадратная академическая шапочка контур">
            <a:extLst>
              <a:ext uri="{FF2B5EF4-FFF2-40B4-BE49-F238E27FC236}">
                <a16:creationId xmlns:a16="http://schemas.microsoft.com/office/drawing/2014/main" id="{30F3CD7C-4812-42C2-A6FD-7A75B0006904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4"/>
              </a:ext>
            </a:extLst>
          </a:blip>
          <a:stretch>
            <a:fillRect/>
          </a:stretch>
        </p:blipFill>
        <p:spPr>
          <a:xfrm>
            <a:off x="5565104" y="4145992"/>
            <a:ext cx="914400" cy="914400"/>
          </a:xfrm>
          <a:prstGeom prst="rect">
            <a:avLst/>
          </a:prstGeom>
        </p:spPr>
      </p:pic>
      <p:pic>
        <p:nvPicPr>
          <p:cNvPr id="4" name="Рисунок 3" descr="Изображение выглядит как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23B260F6-B71C-CE82-0EC0-E81140C7AB40}"/>
              </a:ext>
            </a:extLst>
          </p:cNvPr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21" y="248857"/>
            <a:ext cx="1007085" cy="881109"/>
          </a:xfrm>
          <a:prstGeom prst="rect">
            <a:avLst/>
          </a:prstGeom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B1C3AD1E-B273-51C7-F825-17D4070F31DB}"/>
              </a:ext>
            </a:extLst>
          </p:cNvPr>
          <p:cNvPicPr>
            <a:picLocks noChangeAspect="1"/>
          </p:cNvPicPr>
          <p:nvPr/>
        </p:nvPicPr>
        <p:blipFill>
          <a:blip r:embed="rId36">
            <a:duotone>
              <a:prstClr val="black"/>
              <a:srgbClr val="59111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9783" b="37125"/>
          <a:stretch>
            <a:fillRect/>
          </a:stretch>
        </p:blipFill>
        <p:spPr>
          <a:xfrm>
            <a:off x="10375691" y="763452"/>
            <a:ext cx="1645790" cy="176999"/>
          </a:xfrm>
          <a:prstGeom prst="rect">
            <a:avLst/>
          </a:prstGeom>
        </p:spPr>
      </p:pic>
      <p:pic>
        <p:nvPicPr>
          <p:cNvPr id="19" name="Рисунок 18" descr="Изображение выглядит как текст, знак&#10;&#10;Автоматически созданное описание">
            <a:extLst>
              <a:ext uri="{FF2B5EF4-FFF2-40B4-BE49-F238E27FC236}">
                <a16:creationId xmlns:a16="http://schemas.microsoft.com/office/drawing/2014/main" id="{1208D7BC-C533-1FBD-928A-06D3975D6466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252" y="365208"/>
            <a:ext cx="1741626" cy="562300"/>
          </a:xfrm>
          <a:prstGeom prst="rect">
            <a:avLst/>
          </a:prstGeom>
        </p:spPr>
      </p:pic>
      <p:pic>
        <p:nvPicPr>
          <p:cNvPr id="20" name="Рисунок 19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id="{07E75BD5-A19D-2778-4067-00EFD2C17D4D}"/>
              </a:ext>
            </a:extLst>
          </p:cNvPr>
          <p:cNvPicPr>
            <a:picLocks noChangeAspect="1"/>
          </p:cNvPicPr>
          <p:nvPr/>
        </p:nvPicPr>
        <p:blipFill rotWithShape="1">
          <a:blip r:embed="rId39" cstate="print">
            <a:duotone>
              <a:prstClr val="black"/>
              <a:srgbClr val="70141E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91"/>
          <a:stretch/>
        </p:blipFill>
        <p:spPr>
          <a:xfrm>
            <a:off x="10205266" y="183483"/>
            <a:ext cx="2041111" cy="603426"/>
          </a:xfrm>
          <a:prstGeom prst="rect">
            <a:avLst/>
          </a:prstGeom>
        </p:spPr>
      </p:pic>
      <p:pic>
        <p:nvPicPr>
          <p:cNvPr id="23" name="Рисунок 22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567990FD-97C2-EB31-C53D-8D44D7FEBB93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2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68" y="471343"/>
            <a:ext cx="2570548" cy="436136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7FBE49A9-A53D-4E35-FA7D-20D9B44C0C73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419" y="217206"/>
            <a:ext cx="3078020" cy="775675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D98F93CB-DBC5-D565-C81B-A06AADBABD9D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58" y="214100"/>
            <a:ext cx="1267667" cy="99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365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64A67E-38EE-4B8A-8945-7B9C46E4C9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b="12798"/>
          <a:stretch/>
        </p:blipFill>
        <p:spPr>
          <a:xfrm>
            <a:off x="0" y="5715443"/>
            <a:ext cx="12187650" cy="1142557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E0ABAEAD-3082-4613-A391-F05B56109639}"/>
              </a:ext>
            </a:extLst>
          </p:cNvPr>
          <p:cNvSpPr txBox="1">
            <a:spLocks/>
          </p:cNvSpPr>
          <p:nvPr/>
        </p:nvSpPr>
        <p:spPr>
          <a:xfrm>
            <a:off x="304266" y="913788"/>
            <a:ext cx="8357953" cy="1305223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defTabSz="844083">
              <a:lnSpc>
                <a:spcPct val="100000"/>
              </a:lnSpc>
            </a:pPr>
            <a:r>
              <a:rPr lang="ru-RU" sz="2000" dirty="0">
                <a:solidFill>
                  <a:srgbClr val="59101C"/>
                </a:solidFill>
                <a:latin typeface="Roboto"/>
                <a:ea typeface="Helvetica Neue"/>
                <a:cs typeface="Arial" panose="020B0604020202020204" pitchFamily="34" charset="0"/>
                <a:sym typeface="Helvetica Neue"/>
              </a:rPr>
              <a:t>Центр непрерывного повышения профессионального мастерства педагогических работников </a:t>
            </a:r>
          </a:p>
          <a:p>
            <a:pPr defTabSz="844083">
              <a:lnSpc>
                <a:spcPct val="100000"/>
              </a:lnSpc>
            </a:pPr>
            <a:r>
              <a:rPr lang="ru-RU" sz="2000" dirty="0">
                <a:solidFill>
                  <a:srgbClr val="59101C"/>
                </a:solidFill>
                <a:latin typeface="Roboto"/>
                <a:ea typeface="Helvetica Neue"/>
                <a:cs typeface="Arial" panose="020B0604020202020204" pitchFamily="34" charset="0"/>
                <a:sym typeface="Helvetica Neue"/>
              </a:rPr>
              <a:t>«Учитель будущего»</a:t>
            </a:r>
            <a:endParaRPr lang="ru-RU" sz="3200" dirty="0">
              <a:solidFill>
                <a:srgbClr val="59101C"/>
              </a:solidFill>
              <a:latin typeface="Roboto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27" name="Picture 3">
            <a:extLst>
              <a:ext uri="{FF2B5EF4-FFF2-40B4-BE49-F238E27FC236}">
                <a16:creationId xmlns:a16="http://schemas.microsoft.com/office/drawing/2014/main" id="{22CC76F1-8F06-4FF0-B62A-9B55B7CBE8E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559" b="4799"/>
          <a:stretch>
            <a:fillRect/>
          </a:stretch>
        </p:blipFill>
        <p:spPr>
          <a:xfrm>
            <a:off x="3589488" y="3536101"/>
            <a:ext cx="1440000" cy="1305223"/>
          </a:xfrm>
          <a:prstGeom prst="rect">
            <a:avLst/>
          </a:prstGeom>
        </p:spPr>
      </p:pic>
      <p:pic>
        <p:nvPicPr>
          <p:cNvPr id="31" name="Picture 2">
            <a:extLst>
              <a:ext uri="{FF2B5EF4-FFF2-40B4-BE49-F238E27FC236}">
                <a16:creationId xmlns:a16="http://schemas.microsoft.com/office/drawing/2014/main" id="{7727902B-E584-4B2A-948D-151E9C7F284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531" t="23189" r="12190" b="14578"/>
          <a:stretch>
            <a:fillRect/>
          </a:stretch>
        </p:blipFill>
        <p:spPr>
          <a:xfrm>
            <a:off x="208465" y="2471087"/>
            <a:ext cx="2350834" cy="2978733"/>
          </a:xfrm>
          <a:prstGeom prst="rect">
            <a:avLst/>
          </a:prstGeom>
        </p:spPr>
      </p:pic>
      <p:pic>
        <p:nvPicPr>
          <p:cNvPr id="35" name="Picture 11">
            <a:extLst>
              <a:ext uri="{FF2B5EF4-FFF2-40B4-BE49-F238E27FC236}">
                <a16:creationId xmlns:a16="http://schemas.microsoft.com/office/drawing/2014/main" id="{53F0F543-ECE5-4A67-A170-C5EC8E08A51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096000" y="3429000"/>
            <a:ext cx="1439207" cy="1439207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C04C0B94-3754-4BDA-9D80-A904696FE886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rgbClr val="5B0F1D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2640086" y="3785610"/>
            <a:ext cx="905164" cy="905164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A8DDA04F-7E6B-4259-97C3-AC6448F4FE33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25000"/>
          </a:blip>
          <a:stretch>
            <a:fillRect/>
          </a:stretch>
        </p:blipFill>
        <p:spPr>
          <a:xfrm>
            <a:off x="5124147" y="3857192"/>
            <a:ext cx="833582" cy="833582"/>
          </a:xfrm>
          <a:prstGeom prst="rect">
            <a:avLst/>
          </a:prstGeom>
        </p:spPr>
      </p:pic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3AE803E2-CEC6-4BDF-880E-D8F65C76E565}"/>
              </a:ext>
            </a:extLst>
          </p:cNvPr>
          <p:cNvSpPr txBox="1">
            <a:spLocks/>
          </p:cNvSpPr>
          <p:nvPr/>
        </p:nvSpPr>
        <p:spPr>
          <a:xfrm>
            <a:off x="35134" y="5115557"/>
            <a:ext cx="11984172" cy="888880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 defTabSz="844083">
              <a:lnSpc>
                <a:spcPct val="100000"/>
              </a:lnSpc>
            </a:pPr>
            <a:r>
              <a:rPr lang="ru-RU" sz="2000" dirty="0">
                <a:solidFill>
                  <a:srgbClr val="59101C"/>
                </a:solidFill>
                <a:latin typeface="Roboto"/>
                <a:ea typeface="Helvetica Neue"/>
                <a:cs typeface="Arial" panose="020B0604020202020204" pitchFamily="34" charset="0"/>
                <a:sym typeface="Helvetica Neue"/>
              </a:rPr>
              <a:t>В свердловской области более 70 тыс. педагогов. </a:t>
            </a:r>
          </a:p>
          <a:p>
            <a:pPr algn="ctr" defTabSz="844083">
              <a:lnSpc>
                <a:spcPct val="100000"/>
              </a:lnSpc>
            </a:pPr>
            <a:r>
              <a:rPr lang="ru-RU" sz="2000" dirty="0">
                <a:solidFill>
                  <a:srgbClr val="59101C"/>
                </a:solidFill>
                <a:latin typeface="Roboto"/>
                <a:ea typeface="Helvetica Neue"/>
                <a:cs typeface="Arial" panose="020B0604020202020204" pitchFamily="34" charset="0"/>
                <a:sym typeface="Helvetica Neue"/>
              </a:rPr>
              <a:t>Хотите быть В контакте? Присоединяйтесь!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17B6012-4C77-CF59-5AFB-03F6164293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4269" y="3401324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3D0ECCBF-1887-0B2B-9154-A9B8C293708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4268" y="4036103"/>
            <a:ext cx="2509241" cy="632340"/>
          </a:xfrm>
          <a:prstGeom prst="rect">
            <a:avLst/>
          </a:prstGeom>
        </p:spPr>
      </p:pic>
      <p:pic>
        <p:nvPicPr>
          <p:cNvPr id="2" name="Рисунок 1" descr="Изображение выглядит как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8C14D9FB-A961-1F0D-129F-BC807D1D3BC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21" y="248857"/>
            <a:ext cx="1007085" cy="881109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D8204E8D-3315-D8D9-84CB-3E2192D7955B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59111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9783" b="37125"/>
          <a:stretch>
            <a:fillRect/>
          </a:stretch>
        </p:blipFill>
        <p:spPr>
          <a:xfrm>
            <a:off x="10375691" y="763452"/>
            <a:ext cx="1645790" cy="176999"/>
          </a:xfrm>
          <a:prstGeom prst="rect">
            <a:avLst/>
          </a:prstGeom>
        </p:spPr>
      </p:pic>
      <p:pic>
        <p:nvPicPr>
          <p:cNvPr id="4" name="Рисунок 3" descr="Изображение выглядит как текст, знак&#10;&#10;Автоматически созданное описание">
            <a:extLst>
              <a:ext uri="{FF2B5EF4-FFF2-40B4-BE49-F238E27FC236}">
                <a16:creationId xmlns:a16="http://schemas.microsoft.com/office/drawing/2014/main" id="{39C80A7E-4038-AE07-66B4-A5CF7282171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252" y="365208"/>
            <a:ext cx="1741626" cy="562300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id="{0FB64273-29DE-0FD5-B498-2CB2E2E8943E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duotone>
              <a:prstClr val="black"/>
              <a:srgbClr val="70141E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91"/>
          <a:stretch/>
        </p:blipFill>
        <p:spPr>
          <a:xfrm>
            <a:off x="10205266" y="183483"/>
            <a:ext cx="2041111" cy="603426"/>
          </a:xfrm>
          <a:prstGeom prst="rect">
            <a:avLst/>
          </a:prstGeom>
        </p:spPr>
      </p:pic>
      <p:pic>
        <p:nvPicPr>
          <p:cNvPr id="7" name="Рисунок 6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0F526C17-D7AF-873A-C931-823152B52362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68" y="471343"/>
            <a:ext cx="2570548" cy="43613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D8283D7-02CB-F822-682A-CE59DC80E7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419" y="217206"/>
            <a:ext cx="3078020" cy="77567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9305392-191B-2667-943D-CDC721E9D47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58" y="214100"/>
            <a:ext cx="1267667" cy="99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676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4350" y="5119517"/>
            <a:ext cx="12187650" cy="1738483"/>
          </a:xfrm>
          <a:prstGeom prst="rect">
            <a:avLst/>
          </a:prstGeom>
        </p:spPr>
      </p:pic>
      <p:pic>
        <p:nvPicPr>
          <p:cNvPr id="7" name="object 5">
            <a:extLst>
              <a:ext uri="{FF2B5EF4-FFF2-40B4-BE49-F238E27FC236}">
                <a16:creationId xmlns:a16="http://schemas.microsoft.com/office/drawing/2014/main" id="{D0FE7E93-FA9D-4C74-9057-3D4292CE8FC9}"/>
              </a:ext>
            </a:extLst>
          </p:cNvPr>
          <p:cNvPicPr/>
          <p:nvPr/>
        </p:nvPicPr>
        <p:blipFill rotWithShape="1">
          <a:blip r:embed="rId3" cstate="print">
            <a:duotone>
              <a:prstClr val="black"/>
              <a:srgbClr val="EEE5D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r="18405"/>
          <a:stretch/>
        </p:blipFill>
        <p:spPr>
          <a:xfrm>
            <a:off x="10458869" y="1738483"/>
            <a:ext cx="1728781" cy="3381034"/>
          </a:xfrm>
          <a:prstGeom prst="rect">
            <a:avLst/>
          </a:prstGeom>
        </p:spPr>
      </p:pic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2A76E020-C2C6-49F2-BEC1-CD79664DF134}"/>
              </a:ext>
            </a:extLst>
          </p:cNvPr>
          <p:cNvSpPr txBox="1">
            <a:spLocks/>
          </p:cNvSpPr>
          <p:nvPr/>
        </p:nvSpPr>
        <p:spPr>
          <a:xfrm>
            <a:off x="619674" y="2100549"/>
            <a:ext cx="9633490" cy="3430530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ru-RU" sz="1800" dirty="0"/>
              <a:t>	</a:t>
            </a:r>
            <a:r>
              <a:rPr lang="ru-RU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живому общению с родителями, спокойному диалогу, совместному чтению книг на смену всё чаще приходят гаджеты, телевизор, кружки по подготовке детей к школе,  где уделяется в большей степени внимание на интеллектуальное развитие. </a:t>
            </a:r>
          </a:p>
          <a:p>
            <a:pPr algn="just">
              <a:lnSpc>
                <a:spcPct val="100000"/>
              </a:lnSpc>
            </a:pPr>
            <a:r>
              <a:rPr lang="en-US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ведь свои первые уроки </a:t>
            </a:r>
            <a:r>
              <a:rPr lang="ru-RU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нравственности: любви, доброты, уважения,  сострадания ребенок </a:t>
            </a:r>
            <a:r>
              <a:rPr lang="ru-RU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получает в </a:t>
            </a:r>
            <a:r>
              <a:rPr lang="ru-RU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семье (от </a:t>
            </a:r>
            <a:r>
              <a:rPr lang="ru-RU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родителей, дедушек и </a:t>
            </a:r>
            <a:r>
              <a:rPr lang="ru-RU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бабушек). </a:t>
            </a:r>
            <a:endParaRPr lang="ru-RU" sz="18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мы, воспитатели, хотим вовлечь родителей (законных представителей) в активное общение с ребенком, содействовать комплексной воспитательно-образовательной работе педагогов с детьми посредством приобщения их к отечественным духовно-нравственным семейным ценностям.</a:t>
            </a:r>
          </a:p>
          <a:p>
            <a:pPr defTabSz="844083">
              <a:lnSpc>
                <a:spcPct val="100000"/>
              </a:lnSpc>
            </a:pPr>
            <a:endParaRPr lang="ru-RU" sz="1800" b="0" dirty="0">
              <a:solidFill>
                <a:srgbClr val="59101C"/>
              </a:solidFill>
              <a:latin typeface="Roboto (Заголовки)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E0ABAEAD-3082-4613-A391-F05B56109639}"/>
              </a:ext>
            </a:extLst>
          </p:cNvPr>
          <p:cNvSpPr txBox="1">
            <a:spLocks/>
          </p:cNvSpPr>
          <p:nvPr/>
        </p:nvSpPr>
        <p:spPr>
          <a:xfrm>
            <a:off x="440730" y="1184682"/>
            <a:ext cx="8528965" cy="888880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defTabSz="844083">
              <a:lnSpc>
                <a:spcPct val="100000"/>
              </a:lnSpc>
            </a:pPr>
            <a:r>
              <a:rPr lang="ru-RU" sz="2800" dirty="0">
                <a:solidFill>
                  <a:srgbClr val="59101C"/>
                </a:solidFill>
                <a:latin typeface="Times New Roman" panose="02020603050405020304" pitchFamily="18" charset="0"/>
                <a:ea typeface="Helvetica Neue"/>
                <a:cs typeface="Times New Roman" panose="02020603050405020304" pitchFamily="18" charset="0"/>
                <a:sym typeface="Helvetica Neue"/>
              </a:rPr>
              <a:t>Актуальность</a:t>
            </a:r>
            <a:endParaRPr lang="ru-RU" sz="4000" dirty="0">
              <a:solidFill>
                <a:srgbClr val="59101C"/>
              </a:solidFill>
              <a:latin typeface="Times New Roman" panose="02020603050405020304" pitchFamily="18" charset="0"/>
              <a:ea typeface="Helvetica Neue"/>
              <a:cs typeface="Times New Roman" panose="02020603050405020304" pitchFamily="18" charset="0"/>
              <a:sym typeface="Helvetica Neue"/>
            </a:endParaRPr>
          </a:p>
        </p:txBody>
      </p:sp>
      <p:pic>
        <p:nvPicPr>
          <p:cNvPr id="3" name="Рисунок 2" descr="Изображение выглядит как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A19FFEA6-4F3E-8B92-62C0-A8AB0A316D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21" y="248857"/>
            <a:ext cx="1007085" cy="8811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FD4E1AB-CF80-B075-83F1-E7EA3DF64533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59111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9783" b="37125"/>
          <a:stretch>
            <a:fillRect/>
          </a:stretch>
        </p:blipFill>
        <p:spPr>
          <a:xfrm>
            <a:off x="10375691" y="763452"/>
            <a:ext cx="1645790" cy="176999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знак&#10;&#10;Автоматически созданное описание">
            <a:extLst>
              <a:ext uri="{FF2B5EF4-FFF2-40B4-BE49-F238E27FC236}">
                <a16:creationId xmlns:a16="http://schemas.microsoft.com/office/drawing/2014/main" id="{2E19638D-A739-ACEA-EBF6-2B35C731654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252" y="365208"/>
            <a:ext cx="1741626" cy="562300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id="{23E82047-6ECE-C659-CC47-7607BD7DF0C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duotone>
              <a:prstClr val="black"/>
              <a:srgbClr val="70141E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91"/>
          <a:stretch/>
        </p:blipFill>
        <p:spPr>
          <a:xfrm>
            <a:off x="10205266" y="183483"/>
            <a:ext cx="2041111" cy="603426"/>
          </a:xfrm>
          <a:prstGeom prst="rect">
            <a:avLst/>
          </a:prstGeom>
        </p:spPr>
      </p:pic>
      <p:pic>
        <p:nvPicPr>
          <p:cNvPr id="16" name="Рисунок 1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A213CFD6-2774-B916-C651-57A33B9231F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68" y="471343"/>
            <a:ext cx="2570548" cy="43613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82CD4BF-5659-DC99-2FA1-726B2D46379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419" y="217206"/>
            <a:ext cx="3078020" cy="77567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63BBA2AF-1EB1-005A-A073-D14C22318B4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58" y="214100"/>
            <a:ext cx="1267667" cy="99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93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4350" y="5119517"/>
            <a:ext cx="12187650" cy="1738483"/>
          </a:xfrm>
          <a:prstGeom prst="rect">
            <a:avLst/>
          </a:prstGeom>
        </p:spPr>
      </p:pic>
      <p:pic>
        <p:nvPicPr>
          <p:cNvPr id="7" name="object 5">
            <a:extLst>
              <a:ext uri="{FF2B5EF4-FFF2-40B4-BE49-F238E27FC236}">
                <a16:creationId xmlns:a16="http://schemas.microsoft.com/office/drawing/2014/main" id="{D0FE7E93-FA9D-4C74-9057-3D4292CE8FC9}"/>
              </a:ext>
            </a:extLst>
          </p:cNvPr>
          <p:cNvPicPr/>
          <p:nvPr/>
        </p:nvPicPr>
        <p:blipFill rotWithShape="1">
          <a:blip r:embed="rId3" cstate="print">
            <a:duotone>
              <a:prstClr val="black"/>
              <a:srgbClr val="EEE5D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r="18405"/>
          <a:stretch/>
        </p:blipFill>
        <p:spPr>
          <a:xfrm>
            <a:off x="10458869" y="1738483"/>
            <a:ext cx="1728781" cy="3381034"/>
          </a:xfrm>
          <a:prstGeom prst="rect">
            <a:avLst/>
          </a:prstGeom>
        </p:spPr>
      </p:pic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2A76E020-C2C6-49F2-BEC1-CD79664DF134}"/>
              </a:ext>
            </a:extLst>
          </p:cNvPr>
          <p:cNvSpPr txBox="1">
            <a:spLocks/>
          </p:cNvSpPr>
          <p:nvPr/>
        </p:nvSpPr>
        <p:spPr>
          <a:xfrm>
            <a:off x="674980" y="2233633"/>
            <a:ext cx="9522878" cy="2390734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just" defTabSz="844083">
              <a:lnSpc>
                <a:spcPct val="100000"/>
              </a:lnSpc>
            </a:pPr>
            <a:r>
              <a:rPr lang="ru-RU" sz="1800" dirty="0"/>
              <a:t>	</a:t>
            </a:r>
            <a: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и реализовать проект «Детская </a:t>
            </a:r>
            <a:r>
              <a:rPr lang="ru-RU" sz="2000" b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мультстудия</a:t>
            </a:r>
            <a:r>
              <a:rPr lang="ru-RU" sz="20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Капитошка</a:t>
            </a:r>
            <a:r>
              <a:rPr lang="ru-RU" sz="20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»» </a:t>
            </a:r>
            <a: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сохранения, укрепления и продвижения традиционных семейных ценностей среди воспитанников подготовительной к школе группы, воспитание чувства любви, заботы, </a:t>
            </a:r>
            <a:r>
              <a:rPr lang="ru-RU" sz="20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Сострадания </a:t>
            </a:r>
            <a: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отношению к членам семей воспитанников, уважительного отношения к старшему поколению.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E0ABAEAD-3082-4613-A391-F05B56109639}"/>
              </a:ext>
            </a:extLst>
          </p:cNvPr>
          <p:cNvSpPr txBox="1">
            <a:spLocks/>
          </p:cNvSpPr>
          <p:nvPr/>
        </p:nvSpPr>
        <p:spPr>
          <a:xfrm>
            <a:off x="440730" y="1184682"/>
            <a:ext cx="8528965" cy="888880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defTabSz="844083">
              <a:lnSpc>
                <a:spcPct val="100000"/>
              </a:lnSpc>
            </a:pPr>
            <a:r>
              <a:rPr lang="ru-RU" sz="2800" dirty="0">
                <a:solidFill>
                  <a:srgbClr val="59101C"/>
                </a:solidFill>
                <a:latin typeface="Times New Roman" panose="02020603050405020304" pitchFamily="18" charset="0"/>
                <a:ea typeface="Helvetica Neue"/>
                <a:cs typeface="Times New Roman" panose="02020603050405020304" pitchFamily="18" charset="0"/>
                <a:sym typeface="Helvetica Neue"/>
              </a:rPr>
              <a:t>Цель</a:t>
            </a:r>
            <a:endParaRPr lang="ru-RU" sz="4000" dirty="0">
              <a:solidFill>
                <a:srgbClr val="59101C"/>
              </a:solidFill>
              <a:latin typeface="Times New Roman" panose="02020603050405020304" pitchFamily="18" charset="0"/>
              <a:ea typeface="Helvetica Neue"/>
              <a:cs typeface="Times New Roman" panose="02020603050405020304" pitchFamily="18" charset="0"/>
              <a:sym typeface="Helvetica Neue"/>
            </a:endParaRPr>
          </a:p>
        </p:txBody>
      </p:sp>
      <p:pic>
        <p:nvPicPr>
          <p:cNvPr id="3" name="Рисунок 2" descr="Изображение выглядит как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0C64B226-7D36-97B6-EDC5-29E42FF5E4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21" y="248857"/>
            <a:ext cx="1007085" cy="8811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60856E1-9F8D-329E-F09C-5DD246019CE0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59111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9783" b="37125"/>
          <a:stretch>
            <a:fillRect/>
          </a:stretch>
        </p:blipFill>
        <p:spPr>
          <a:xfrm>
            <a:off x="10375691" y="763452"/>
            <a:ext cx="1645790" cy="176999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знак&#10;&#10;Автоматически созданное описание">
            <a:extLst>
              <a:ext uri="{FF2B5EF4-FFF2-40B4-BE49-F238E27FC236}">
                <a16:creationId xmlns:a16="http://schemas.microsoft.com/office/drawing/2014/main" id="{FC7874BB-167A-31EB-B41C-651804FEDCC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252" y="365208"/>
            <a:ext cx="1741626" cy="562300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id="{3AF761AA-0017-EC34-B618-4D33E16CB28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duotone>
              <a:prstClr val="black"/>
              <a:srgbClr val="70141E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91"/>
          <a:stretch/>
        </p:blipFill>
        <p:spPr>
          <a:xfrm>
            <a:off x="10205266" y="183483"/>
            <a:ext cx="2041111" cy="603426"/>
          </a:xfrm>
          <a:prstGeom prst="rect">
            <a:avLst/>
          </a:prstGeom>
        </p:spPr>
      </p:pic>
      <p:pic>
        <p:nvPicPr>
          <p:cNvPr id="16" name="Рисунок 1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AF60E297-6D8F-1979-5AE6-2CD62756BB6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68" y="471343"/>
            <a:ext cx="2570548" cy="43613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0591F80-5936-6332-0F5C-09E6EDE8140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419" y="217206"/>
            <a:ext cx="3078020" cy="77567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647AAC9-07CF-DD37-1B47-710ADF80A3C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58" y="214100"/>
            <a:ext cx="1267667" cy="99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360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4350" y="5119517"/>
            <a:ext cx="12187650" cy="1738483"/>
          </a:xfrm>
          <a:prstGeom prst="rect">
            <a:avLst/>
          </a:prstGeom>
        </p:spPr>
      </p:pic>
      <p:pic>
        <p:nvPicPr>
          <p:cNvPr id="7" name="object 5">
            <a:extLst>
              <a:ext uri="{FF2B5EF4-FFF2-40B4-BE49-F238E27FC236}">
                <a16:creationId xmlns:a16="http://schemas.microsoft.com/office/drawing/2014/main" id="{D0FE7E93-FA9D-4C74-9057-3D4292CE8FC9}"/>
              </a:ext>
            </a:extLst>
          </p:cNvPr>
          <p:cNvPicPr/>
          <p:nvPr/>
        </p:nvPicPr>
        <p:blipFill rotWithShape="1">
          <a:blip r:embed="rId3" cstate="print">
            <a:duotone>
              <a:prstClr val="black"/>
              <a:srgbClr val="EEE5D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r="18405"/>
          <a:stretch/>
        </p:blipFill>
        <p:spPr>
          <a:xfrm>
            <a:off x="10458869" y="1738483"/>
            <a:ext cx="1728781" cy="3381034"/>
          </a:xfrm>
          <a:prstGeom prst="rect">
            <a:avLst/>
          </a:prstGeom>
        </p:spPr>
      </p:pic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2A76E020-C2C6-49F2-BEC1-CD79664DF134}"/>
              </a:ext>
            </a:extLst>
          </p:cNvPr>
          <p:cNvSpPr txBox="1">
            <a:spLocks/>
          </p:cNvSpPr>
          <p:nvPr/>
        </p:nvSpPr>
        <p:spPr>
          <a:xfrm>
            <a:off x="885331" y="2526116"/>
            <a:ext cx="9490360" cy="3969768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defTabSz="844083">
              <a:lnSpc>
                <a:spcPct val="100000"/>
              </a:lnSpc>
            </a:pPr>
            <a:endParaRPr lang="ru-RU" sz="1800" b="0" dirty="0">
              <a:solidFill>
                <a:srgbClr val="59101C"/>
              </a:solidFill>
              <a:latin typeface="Roboto (Заголовки)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E0ABAEAD-3082-4613-A391-F05B56109639}"/>
              </a:ext>
            </a:extLst>
          </p:cNvPr>
          <p:cNvSpPr txBox="1">
            <a:spLocks/>
          </p:cNvSpPr>
          <p:nvPr/>
        </p:nvSpPr>
        <p:spPr>
          <a:xfrm>
            <a:off x="450562" y="1235245"/>
            <a:ext cx="9754704" cy="564161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ru-RU" sz="2800" dirty="0">
                <a:solidFill>
                  <a:srgbClr val="59101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800" b="1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>
                <a:solidFill>
                  <a:srgbClr val="59101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</a:p>
        </p:txBody>
      </p:sp>
      <p:pic>
        <p:nvPicPr>
          <p:cNvPr id="3" name="Рисунок 2" descr="Изображение выглядит как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C6F02CE5-10C8-D135-BC5B-43D86B9AF02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21" y="248857"/>
            <a:ext cx="1007085" cy="8811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998F60A-8244-950F-F5C8-EBDA290F0552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59111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9783" b="37125"/>
          <a:stretch>
            <a:fillRect/>
          </a:stretch>
        </p:blipFill>
        <p:spPr>
          <a:xfrm>
            <a:off x="10375691" y="763452"/>
            <a:ext cx="1645790" cy="176999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знак&#10;&#10;Автоматически созданное описание">
            <a:extLst>
              <a:ext uri="{FF2B5EF4-FFF2-40B4-BE49-F238E27FC236}">
                <a16:creationId xmlns:a16="http://schemas.microsoft.com/office/drawing/2014/main" id="{4F8DDF19-ED1E-1FEF-12C3-7F26322B318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252" y="365208"/>
            <a:ext cx="1741626" cy="562300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id="{82482264-00ED-E152-207C-99C78A4F092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duotone>
              <a:prstClr val="black"/>
              <a:srgbClr val="70141E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91"/>
          <a:stretch/>
        </p:blipFill>
        <p:spPr>
          <a:xfrm>
            <a:off x="10205266" y="183483"/>
            <a:ext cx="2041111" cy="603426"/>
          </a:xfrm>
          <a:prstGeom prst="rect">
            <a:avLst/>
          </a:prstGeom>
        </p:spPr>
      </p:pic>
      <p:pic>
        <p:nvPicPr>
          <p:cNvPr id="16" name="Рисунок 1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05A4A459-9DC5-AC30-EE7C-3D88FB799F6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68" y="471343"/>
            <a:ext cx="2570548" cy="43613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403EDBD-DD69-C9C9-804A-82A4DABDED3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419" y="217206"/>
            <a:ext cx="3078020" cy="77567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D975746-0B3B-9061-6C1D-50FAC703347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58" y="214100"/>
            <a:ext cx="1267667" cy="99036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23826" y="1892712"/>
            <a:ext cx="982518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Познакомить детей с традиционной русской культурой семьи посредством художественного творчества, литературы, кинематографа,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музыки.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7200" indent="-457200" algn="just">
              <a:buFontTx/>
              <a:buAutoNum type="arabicPeriod"/>
            </a:pPr>
            <a:r>
              <a:rPr lang="ru-RU" sz="2400" dirty="0">
                <a:latin typeface="Times New Roman" panose="02020603050405020304" pitchFamily="18" charset="0"/>
              </a:rPr>
              <a:t>Познакомить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детей с ролью мужчины и женщины в традиционной русской семье, воспитывать уважительное отношение к старшему поколению</a:t>
            </a:r>
          </a:p>
          <a:p>
            <a:pPr marL="457200" indent="-457200" algn="just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</a:rPr>
              <a:t>Познакомиться </a:t>
            </a:r>
            <a:r>
              <a:rPr lang="ru-RU" sz="2400" dirty="0">
                <a:latin typeface="Times New Roman" panose="02020603050405020304" pitchFamily="18" charset="0"/>
              </a:rPr>
              <a:t>с семьями воспитанников, через изготовление генеалогического дерева</a:t>
            </a:r>
          </a:p>
          <a:p>
            <a:pPr marL="457200" indent="-457200" algn="just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</a:rPr>
              <a:t>Организовать </a:t>
            </a:r>
            <a:r>
              <a:rPr lang="ru-RU" sz="2400" dirty="0">
                <a:latin typeface="Times New Roman" panose="02020603050405020304" pitchFamily="18" charset="0"/>
              </a:rPr>
              <a:t>«Детскую </a:t>
            </a:r>
            <a:r>
              <a:rPr lang="ru-RU" sz="2400" dirty="0" err="1" smtClean="0">
                <a:latin typeface="Times New Roman" panose="02020603050405020304" pitchFamily="18" charset="0"/>
              </a:rPr>
              <a:t>мультстудию</a:t>
            </a:r>
            <a:r>
              <a:rPr lang="ru-RU" sz="2400" dirty="0" smtClean="0">
                <a:latin typeface="Times New Roman" panose="02020603050405020304" pitchFamily="18" charset="0"/>
              </a:rPr>
              <a:t> «</a:t>
            </a:r>
            <a:r>
              <a:rPr lang="ru-RU" sz="2400" dirty="0" err="1" smtClean="0">
                <a:latin typeface="Times New Roman" panose="02020603050405020304" pitchFamily="18" charset="0"/>
              </a:rPr>
              <a:t>Капитошка</a:t>
            </a:r>
            <a:r>
              <a:rPr lang="ru-RU" sz="2400" dirty="0" smtClean="0">
                <a:latin typeface="Times New Roman" panose="02020603050405020304" pitchFamily="18" charset="0"/>
              </a:rPr>
              <a:t>»</a:t>
            </a:r>
            <a:endParaRPr lang="ru-RU" sz="24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860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4350" y="5119517"/>
            <a:ext cx="12187650" cy="1738483"/>
          </a:xfrm>
          <a:prstGeom prst="rect">
            <a:avLst/>
          </a:prstGeom>
        </p:spPr>
      </p:pic>
      <p:pic>
        <p:nvPicPr>
          <p:cNvPr id="7" name="object 5">
            <a:extLst>
              <a:ext uri="{FF2B5EF4-FFF2-40B4-BE49-F238E27FC236}">
                <a16:creationId xmlns:a16="http://schemas.microsoft.com/office/drawing/2014/main" id="{D0FE7E93-FA9D-4C74-9057-3D4292CE8FC9}"/>
              </a:ext>
            </a:extLst>
          </p:cNvPr>
          <p:cNvPicPr/>
          <p:nvPr/>
        </p:nvPicPr>
        <p:blipFill rotWithShape="1">
          <a:blip r:embed="rId3" cstate="print">
            <a:duotone>
              <a:prstClr val="black"/>
              <a:srgbClr val="EEE5D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r="18405"/>
          <a:stretch/>
        </p:blipFill>
        <p:spPr>
          <a:xfrm>
            <a:off x="10458869" y="1738483"/>
            <a:ext cx="1728781" cy="3381034"/>
          </a:xfrm>
          <a:prstGeom prst="rect">
            <a:avLst/>
          </a:prstGeom>
        </p:spPr>
      </p:pic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2A76E020-C2C6-49F2-BEC1-CD79664DF134}"/>
              </a:ext>
            </a:extLst>
          </p:cNvPr>
          <p:cNvSpPr txBox="1">
            <a:spLocks/>
          </p:cNvSpPr>
          <p:nvPr/>
        </p:nvSpPr>
        <p:spPr>
          <a:xfrm>
            <a:off x="757917" y="2456597"/>
            <a:ext cx="9095767" cy="2662920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defTabSz="844083">
              <a:lnSpc>
                <a:spcPct val="100000"/>
              </a:lnSpc>
            </a:pPr>
            <a:endParaRPr lang="ru-RU" sz="1800" b="0" dirty="0">
              <a:solidFill>
                <a:srgbClr val="59101C"/>
              </a:solidFill>
              <a:latin typeface="Roboto (Заголовки)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E0ABAEAD-3082-4613-A391-F05B56109639}"/>
              </a:ext>
            </a:extLst>
          </p:cNvPr>
          <p:cNvSpPr txBox="1">
            <a:spLocks/>
          </p:cNvSpPr>
          <p:nvPr/>
        </p:nvSpPr>
        <p:spPr>
          <a:xfrm>
            <a:off x="440730" y="1184682"/>
            <a:ext cx="8528965" cy="888880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defTabSz="844083">
              <a:lnSpc>
                <a:spcPct val="100000"/>
              </a:lnSpc>
            </a:pPr>
            <a:endParaRPr lang="ru-RU" sz="4000" dirty="0">
              <a:solidFill>
                <a:srgbClr val="59101C"/>
              </a:solidFill>
              <a:latin typeface="Roboto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3" name="Рисунок 2" descr="Изображение выглядит как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36E47D2D-1605-319C-0264-1FA1AB4405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21" y="248857"/>
            <a:ext cx="1007085" cy="8811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6FCD997-CFBE-404B-8FA1-1C94A18EAB59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59111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9783" b="37125"/>
          <a:stretch>
            <a:fillRect/>
          </a:stretch>
        </p:blipFill>
        <p:spPr>
          <a:xfrm>
            <a:off x="10375691" y="763452"/>
            <a:ext cx="1645790" cy="176999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знак&#10;&#10;Автоматически созданное описание">
            <a:extLst>
              <a:ext uri="{FF2B5EF4-FFF2-40B4-BE49-F238E27FC236}">
                <a16:creationId xmlns:a16="http://schemas.microsoft.com/office/drawing/2014/main" id="{9625CB69-BA58-C8BB-3AFA-944337B05AB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252" y="365208"/>
            <a:ext cx="1741626" cy="562300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id="{08D44482-AF8A-B2A6-4C60-CD49A1E5B8B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duotone>
              <a:prstClr val="black"/>
              <a:srgbClr val="70141E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91"/>
          <a:stretch/>
        </p:blipFill>
        <p:spPr>
          <a:xfrm>
            <a:off x="10205266" y="183483"/>
            <a:ext cx="2041111" cy="603426"/>
          </a:xfrm>
          <a:prstGeom prst="rect">
            <a:avLst/>
          </a:prstGeom>
        </p:spPr>
      </p:pic>
      <p:pic>
        <p:nvPicPr>
          <p:cNvPr id="16" name="Рисунок 1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0F11059D-2880-4955-1824-40915223D63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68" y="471343"/>
            <a:ext cx="2570548" cy="43613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7827032-E633-96EC-8193-5380E4E90F9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419" y="217206"/>
            <a:ext cx="3078020" cy="77567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0083138-8F86-B9DD-6747-2D72598865F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58" y="214100"/>
            <a:ext cx="1267667" cy="99036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79040" y="1587500"/>
            <a:ext cx="9514758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cap="all" dirty="0">
                <a:solidFill>
                  <a:srgbClr val="59101C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ЭТАПЫ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b="1" cap="all" dirty="0">
                <a:solidFill>
                  <a:srgbClr val="59101C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ПРОЕКТА</a:t>
            </a:r>
          </a:p>
          <a:p>
            <a:endParaRPr lang="ru-RU" sz="24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7200" indent="-457200" algn="just">
              <a:buAutoNum type="arabicPeriod"/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Вхождение в тему культуры семьи:</a:t>
            </a:r>
            <a:endParaRPr lang="ru-RU" sz="24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Чтение художественной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литературы на тему духовно-нравственных ценностей семьи, а также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рассматривание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картин русских и советских художников, посвященных изображению дружной семьи,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обсуждение с детьми этих материалов.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Создание родителями и детьми генеалогического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древа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их семьи, презентация его в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группе.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19" name="Рисунок 18" descr="Книги контур">
            <a:extLst>
              <a:ext uri="{FF2B5EF4-FFF2-40B4-BE49-F238E27FC236}">
                <a16:creationId xmlns:a16="http://schemas.microsoft.com/office/drawing/2014/main" id="{84D6E5D5-57C7-4943-9D86-35DC2092DA5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7600039" y="5383698"/>
            <a:ext cx="914400" cy="914400"/>
          </a:xfrm>
          <a:prstGeom prst="rect">
            <a:avLst/>
          </a:prstGeom>
        </p:spPr>
      </p:pic>
      <p:pic>
        <p:nvPicPr>
          <p:cNvPr id="20" name="Рисунок 19" descr="Язык удаленного обучения контур">
            <a:extLst>
              <a:ext uri="{FF2B5EF4-FFF2-40B4-BE49-F238E27FC236}">
                <a16:creationId xmlns:a16="http://schemas.microsoft.com/office/drawing/2014/main" id="{3799153F-3481-4FD7-9177-C2257E63515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8763807" y="5089572"/>
            <a:ext cx="1392652" cy="1392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468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4350" y="5119517"/>
            <a:ext cx="12187650" cy="1738483"/>
          </a:xfrm>
          <a:prstGeom prst="rect">
            <a:avLst/>
          </a:prstGeom>
        </p:spPr>
      </p:pic>
      <p:pic>
        <p:nvPicPr>
          <p:cNvPr id="7" name="object 5">
            <a:extLst>
              <a:ext uri="{FF2B5EF4-FFF2-40B4-BE49-F238E27FC236}">
                <a16:creationId xmlns:a16="http://schemas.microsoft.com/office/drawing/2014/main" id="{D0FE7E93-FA9D-4C74-9057-3D4292CE8FC9}"/>
              </a:ext>
            </a:extLst>
          </p:cNvPr>
          <p:cNvPicPr/>
          <p:nvPr/>
        </p:nvPicPr>
        <p:blipFill rotWithShape="1">
          <a:blip r:embed="rId3" cstate="print">
            <a:duotone>
              <a:prstClr val="black"/>
              <a:srgbClr val="EEE5D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r="18405"/>
          <a:stretch/>
        </p:blipFill>
        <p:spPr>
          <a:xfrm>
            <a:off x="10458869" y="1738483"/>
            <a:ext cx="1728781" cy="3381034"/>
          </a:xfrm>
          <a:prstGeom prst="rect">
            <a:avLst/>
          </a:prstGeom>
        </p:spPr>
      </p:pic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2A76E020-C2C6-49F2-BEC1-CD79664DF134}"/>
              </a:ext>
            </a:extLst>
          </p:cNvPr>
          <p:cNvSpPr txBox="1">
            <a:spLocks/>
          </p:cNvSpPr>
          <p:nvPr/>
        </p:nvSpPr>
        <p:spPr>
          <a:xfrm>
            <a:off x="539552" y="2091060"/>
            <a:ext cx="7199773" cy="888880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defTabSz="844083">
              <a:lnSpc>
                <a:spcPct val="100000"/>
              </a:lnSpc>
            </a:pPr>
            <a:endParaRPr lang="ru-RU" sz="1800" b="0" dirty="0">
              <a:solidFill>
                <a:srgbClr val="59101C"/>
              </a:solidFill>
              <a:latin typeface="Roboto (Заголовки)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E0ABAEAD-3082-4613-A391-F05B56109639}"/>
              </a:ext>
            </a:extLst>
          </p:cNvPr>
          <p:cNvSpPr txBox="1">
            <a:spLocks/>
          </p:cNvSpPr>
          <p:nvPr/>
        </p:nvSpPr>
        <p:spPr>
          <a:xfrm>
            <a:off x="440730" y="1184682"/>
            <a:ext cx="8528965" cy="888880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defTabSz="844083">
              <a:lnSpc>
                <a:spcPct val="100000"/>
              </a:lnSpc>
            </a:pPr>
            <a:endParaRPr lang="ru-RU" sz="4000" dirty="0">
              <a:solidFill>
                <a:srgbClr val="59101C"/>
              </a:solidFill>
              <a:latin typeface="Roboto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3" name="Рисунок 2" descr="Изображение выглядит как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36E47D2D-1605-319C-0264-1FA1AB4405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21" y="248857"/>
            <a:ext cx="1007085" cy="8811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6FCD997-CFBE-404B-8FA1-1C94A18EAB59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59111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9783" b="37125"/>
          <a:stretch>
            <a:fillRect/>
          </a:stretch>
        </p:blipFill>
        <p:spPr>
          <a:xfrm>
            <a:off x="10375691" y="763452"/>
            <a:ext cx="1645790" cy="176999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знак&#10;&#10;Автоматически созданное описание">
            <a:extLst>
              <a:ext uri="{FF2B5EF4-FFF2-40B4-BE49-F238E27FC236}">
                <a16:creationId xmlns:a16="http://schemas.microsoft.com/office/drawing/2014/main" id="{9625CB69-BA58-C8BB-3AFA-944337B05AB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252" y="365208"/>
            <a:ext cx="1741626" cy="562300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id="{08D44482-AF8A-B2A6-4C60-CD49A1E5B8B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duotone>
              <a:prstClr val="black"/>
              <a:srgbClr val="70141E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91"/>
          <a:stretch/>
        </p:blipFill>
        <p:spPr>
          <a:xfrm>
            <a:off x="10205266" y="183483"/>
            <a:ext cx="2041111" cy="603426"/>
          </a:xfrm>
          <a:prstGeom prst="rect">
            <a:avLst/>
          </a:prstGeom>
        </p:spPr>
      </p:pic>
      <p:pic>
        <p:nvPicPr>
          <p:cNvPr id="16" name="Рисунок 1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0F11059D-2880-4955-1824-40915223D63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68" y="471343"/>
            <a:ext cx="2570548" cy="43613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7827032-E633-96EC-8193-5380E4E90F9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419" y="217206"/>
            <a:ext cx="3078020" cy="77567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0083138-8F86-B9DD-6747-2D72598865F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58" y="214100"/>
            <a:ext cx="1267667" cy="99036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83624" y="1592012"/>
            <a:ext cx="962541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4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2.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Подготовка и создание мультфильма о своей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семье</a:t>
            </a:r>
            <a:endParaRPr lang="ru-RU" sz="24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Обсуждение с детьми: о какой традиции своей семьи им  хотелось бы рассказать в своем мультфильме, выбор главных персонажей, сценария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мультфильма.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художественных средств для создания мультфильма: краски, карандаши, пластилин или «Лего» конструктор.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детьми своих героев из выбранных материалов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 детьми мультфильма о традициях детского сада, как образца. Показ этого мультфильма для родителей на мастер-классе.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Съёмки мультфильма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 с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28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4350" y="5119517"/>
            <a:ext cx="12187650" cy="1738483"/>
          </a:xfrm>
          <a:prstGeom prst="rect">
            <a:avLst/>
          </a:prstGeom>
        </p:spPr>
      </p:pic>
      <p:pic>
        <p:nvPicPr>
          <p:cNvPr id="7" name="object 5">
            <a:extLst>
              <a:ext uri="{FF2B5EF4-FFF2-40B4-BE49-F238E27FC236}">
                <a16:creationId xmlns:a16="http://schemas.microsoft.com/office/drawing/2014/main" id="{D0FE7E93-FA9D-4C74-9057-3D4292CE8FC9}"/>
              </a:ext>
            </a:extLst>
          </p:cNvPr>
          <p:cNvPicPr/>
          <p:nvPr/>
        </p:nvPicPr>
        <p:blipFill rotWithShape="1">
          <a:blip r:embed="rId3" cstate="print">
            <a:duotone>
              <a:prstClr val="black"/>
              <a:srgbClr val="EEE5D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r="18405"/>
          <a:stretch/>
        </p:blipFill>
        <p:spPr>
          <a:xfrm>
            <a:off x="10458869" y="1738483"/>
            <a:ext cx="1728781" cy="3381034"/>
          </a:xfrm>
          <a:prstGeom prst="rect">
            <a:avLst/>
          </a:prstGeom>
        </p:spPr>
      </p:pic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2A76E020-C2C6-49F2-BEC1-CD79664DF134}"/>
              </a:ext>
            </a:extLst>
          </p:cNvPr>
          <p:cNvSpPr txBox="1">
            <a:spLocks/>
          </p:cNvSpPr>
          <p:nvPr/>
        </p:nvSpPr>
        <p:spPr>
          <a:xfrm>
            <a:off x="539552" y="2091060"/>
            <a:ext cx="7199773" cy="888880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defTabSz="844083">
              <a:lnSpc>
                <a:spcPct val="100000"/>
              </a:lnSpc>
            </a:pPr>
            <a:endParaRPr lang="ru-RU" sz="1800" b="0" dirty="0">
              <a:solidFill>
                <a:srgbClr val="59101C"/>
              </a:solidFill>
              <a:latin typeface="Roboto (Заголовки)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E0ABAEAD-3082-4613-A391-F05B56109639}"/>
              </a:ext>
            </a:extLst>
          </p:cNvPr>
          <p:cNvSpPr txBox="1">
            <a:spLocks/>
          </p:cNvSpPr>
          <p:nvPr/>
        </p:nvSpPr>
        <p:spPr>
          <a:xfrm>
            <a:off x="440730" y="1184682"/>
            <a:ext cx="8528965" cy="888880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defTabSz="844083">
              <a:lnSpc>
                <a:spcPct val="100000"/>
              </a:lnSpc>
            </a:pPr>
            <a:endParaRPr lang="ru-RU" sz="4000" dirty="0">
              <a:solidFill>
                <a:srgbClr val="59101C"/>
              </a:solidFill>
              <a:latin typeface="Roboto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3" name="Рисунок 2" descr="Изображение выглядит как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36E47D2D-1605-319C-0264-1FA1AB4405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21" y="248857"/>
            <a:ext cx="1007085" cy="8811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6FCD997-CFBE-404B-8FA1-1C94A18EAB59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59111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9783" b="37125"/>
          <a:stretch>
            <a:fillRect/>
          </a:stretch>
        </p:blipFill>
        <p:spPr>
          <a:xfrm>
            <a:off x="10375691" y="763452"/>
            <a:ext cx="1645790" cy="176999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знак&#10;&#10;Автоматически созданное описание">
            <a:extLst>
              <a:ext uri="{FF2B5EF4-FFF2-40B4-BE49-F238E27FC236}">
                <a16:creationId xmlns:a16="http://schemas.microsoft.com/office/drawing/2014/main" id="{9625CB69-BA58-C8BB-3AFA-944337B05AB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252" y="365208"/>
            <a:ext cx="1741626" cy="562300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id="{08D44482-AF8A-B2A6-4C60-CD49A1E5B8B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duotone>
              <a:prstClr val="black"/>
              <a:srgbClr val="70141E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91"/>
          <a:stretch/>
        </p:blipFill>
        <p:spPr>
          <a:xfrm>
            <a:off x="10205266" y="183483"/>
            <a:ext cx="2041111" cy="603426"/>
          </a:xfrm>
          <a:prstGeom prst="rect">
            <a:avLst/>
          </a:prstGeom>
        </p:spPr>
      </p:pic>
      <p:pic>
        <p:nvPicPr>
          <p:cNvPr id="16" name="Рисунок 1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0F11059D-2880-4955-1824-40915223D63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68" y="471343"/>
            <a:ext cx="2570548" cy="43613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7827032-E633-96EC-8193-5380E4E90F9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419" y="217206"/>
            <a:ext cx="3078020" cy="77567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0083138-8F86-B9DD-6747-2D72598865F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58" y="214100"/>
            <a:ext cx="1267667" cy="99036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82447" y="1898090"/>
            <a:ext cx="95079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3.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Заключительный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Фестиваль детских мультфильмов (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созданных мультфильмов на большом экране в музыкальном зале)</a:t>
            </a: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с детьми по обмену впечатлений от проделанной работы (какой этап создания мультфильма понравился больше всего, а какой вызвал трудности, какие  семейные традиции вам понравились, что нового и интересного узнали в процессе создания мультфильма)</a:t>
            </a:r>
          </a:p>
          <a:p>
            <a:pPr lvl="0"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001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4350" y="5119517"/>
            <a:ext cx="12187650" cy="1738483"/>
          </a:xfrm>
          <a:prstGeom prst="rect">
            <a:avLst/>
          </a:prstGeom>
        </p:spPr>
      </p:pic>
      <p:pic>
        <p:nvPicPr>
          <p:cNvPr id="7" name="object 5">
            <a:extLst>
              <a:ext uri="{FF2B5EF4-FFF2-40B4-BE49-F238E27FC236}">
                <a16:creationId xmlns:a16="http://schemas.microsoft.com/office/drawing/2014/main" id="{D0FE7E93-FA9D-4C74-9057-3D4292CE8FC9}"/>
              </a:ext>
            </a:extLst>
          </p:cNvPr>
          <p:cNvPicPr/>
          <p:nvPr/>
        </p:nvPicPr>
        <p:blipFill rotWithShape="1">
          <a:blip r:embed="rId3" cstate="print">
            <a:duotone>
              <a:prstClr val="black"/>
              <a:srgbClr val="EEE5D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r="18405"/>
          <a:stretch/>
        </p:blipFill>
        <p:spPr>
          <a:xfrm>
            <a:off x="10458869" y="1738483"/>
            <a:ext cx="1728781" cy="3381034"/>
          </a:xfrm>
          <a:prstGeom prst="rect">
            <a:avLst/>
          </a:prstGeom>
        </p:spPr>
      </p:pic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2A76E020-C2C6-49F2-BEC1-CD79664DF134}"/>
              </a:ext>
            </a:extLst>
          </p:cNvPr>
          <p:cNvSpPr txBox="1">
            <a:spLocks/>
          </p:cNvSpPr>
          <p:nvPr/>
        </p:nvSpPr>
        <p:spPr>
          <a:xfrm>
            <a:off x="539552" y="2091060"/>
            <a:ext cx="7199773" cy="888880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defTabSz="844083">
              <a:lnSpc>
                <a:spcPct val="100000"/>
              </a:lnSpc>
            </a:pPr>
            <a:endParaRPr lang="ru-RU" sz="1800" b="0" dirty="0">
              <a:solidFill>
                <a:srgbClr val="59101C"/>
              </a:solidFill>
              <a:latin typeface="Roboto (Заголовки)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E0ABAEAD-3082-4613-A391-F05B56109639}"/>
              </a:ext>
            </a:extLst>
          </p:cNvPr>
          <p:cNvSpPr txBox="1">
            <a:spLocks/>
          </p:cNvSpPr>
          <p:nvPr/>
        </p:nvSpPr>
        <p:spPr>
          <a:xfrm>
            <a:off x="440730" y="1184682"/>
            <a:ext cx="8528965" cy="888880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defTabSz="844083">
              <a:lnSpc>
                <a:spcPct val="100000"/>
              </a:lnSpc>
            </a:pPr>
            <a:endParaRPr lang="ru-RU" sz="4000" dirty="0">
              <a:solidFill>
                <a:srgbClr val="59101C"/>
              </a:solidFill>
              <a:latin typeface="Roboto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3" name="Рисунок 2" descr="Изображение выглядит как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36E47D2D-1605-319C-0264-1FA1AB4405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21" y="248857"/>
            <a:ext cx="1007085" cy="8811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6FCD997-CFBE-404B-8FA1-1C94A18EAB59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59111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9783" b="37125"/>
          <a:stretch>
            <a:fillRect/>
          </a:stretch>
        </p:blipFill>
        <p:spPr>
          <a:xfrm>
            <a:off x="10375691" y="763452"/>
            <a:ext cx="1645790" cy="176999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знак&#10;&#10;Автоматически созданное описание">
            <a:extLst>
              <a:ext uri="{FF2B5EF4-FFF2-40B4-BE49-F238E27FC236}">
                <a16:creationId xmlns:a16="http://schemas.microsoft.com/office/drawing/2014/main" id="{9625CB69-BA58-C8BB-3AFA-944337B05AB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252" y="365208"/>
            <a:ext cx="1741626" cy="562300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id="{08D44482-AF8A-B2A6-4C60-CD49A1E5B8B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duotone>
              <a:prstClr val="black"/>
              <a:srgbClr val="70141E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91"/>
          <a:stretch/>
        </p:blipFill>
        <p:spPr>
          <a:xfrm>
            <a:off x="10205266" y="183483"/>
            <a:ext cx="2041111" cy="603426"/>
          </a:xfrm>
          <a:prstGeom prst="rect">
            <a:avLst/>
          </a:prstGeom>
        </p:spPr>
      </p:pic>
      <p:pic>
        <p:nvPicPr>
          <p:cNvPr id="16" name="Рисунок 1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0F11059D-2880-4955-1824-40915223D63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68" y="471343"/>
            <a:ext cx="2570548" cy="43613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7827032-E633-96EC-8193-5380E4E90F9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419" y="217206"/>
            <a:ext cx="3078020" cy="77567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0083138-8F86-B9DD-6747-2D72598865F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58" y="214100"/>
            <a:ext cx="1267667" cy="99036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769107" y="2213020"/>
            <a:ext cx="71241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/>
          </a:p>
          <a:p>
            <a:pPr algn="ctr"/>
            <a:endParaRPr lang="ru-RU" sz="2400" dirty="0"/>
          </a:p>
          <a:p>
            <a:pPr algn="ctr"/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85048" y="1748733"/>
            <a:ext cx="9302741" cy="3621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800"/>
              </a:spcAft>
            </a:pPr>
            <a:r>
              <a:rPr lang="ru-RU" sz="2800" b="1" cap="all" dirty="0">
                <a:solidFill>
                  <a:srgbClr val="59101C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Ожидаемые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cap="all" dirty="0">
                <a:solidFill>
                  <a:srgbClr val="59101C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результаты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cap="all" dirty="0">
                <a:solidFill>
                  <a:srgbClr val="59101C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проекта</a:t>
            </a:r>
          </a:p>
          <a:p>
            <a:pPr indent="228600" algn="just">
              <a:spcAft>
                <a:spcPts val="800"/>
              </a:spcAft>
            </a:pPr>
            <a:r>
              <a:rPr lang="ru-RU" sz="2400" i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детей:</a:t>
            </a:r>
            <a:r>
              <a:rPr lang="ru-RU" sz="2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indent="-342900" algn="just"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понимание детьми выражения «любящая семья» как  духовная ценность;</a:t>
            </a:r>
          </a:p>
          <a:p>
            <a:pPr marL="342900" indent="-342900" algn="just"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эмоциональное благополучие ребёнка; </a:t>
            </a:r>
          </a:p>
          <a:p>
            <a:pPr marL="342900" indent="-342900" algn="just"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проявление интереса к истории, традициям своей семьи, создание генеалогического древа (герба семьи);</a:t>
            </a:r>
          </a:p>
          <a:p>
            <a:pPr marL="342900" indent="-342900" algn="just"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компетенций ребёнка в общении со сверстниками.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9509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4350" y="5119517"/>
            <a:ext cx="12187650" cy="1738483"/>
          </a:xfrm>
          <a:prstGeom prst="rect">
            <a:avLst/>
          </a:prstGeom>
        </p:spPr>
      </p:pic>
      <p:pic>
        <p:nvPicPr>
          <p:cNvPr id="7" name="object 5">
            <a:extLst>
              <a:ext uri="{FF2B5EF4-FFF2-40B4-BE49-F238E27FC236}">
                <a16:creationId xmlns:a16="http://schemas.microsoft.com/office/drawing/2014/main" id="{D0FE7E93-FA9D-4C74-9057-3D4292CE8FC9}"/>
              </a:ext>
            </a:extLst>
          </p:cNvPr>
          <p:cNvPicPr/>
          <p:nvPr/>
        </p:nvPicPr>
        <p:blipFill rotWithShape="1">
          <a:blip r:embed="rId3" cstate="print">
            <a:duotone>
              <a:prstClr val="black"/>
              <a:srgbClr val="EEE5D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r="18405"/>
          <a:stretch/>
        </p:blipFill>
        <p:spPr>
          <a:xfrm>
            <a:off x="10458869" y="1738483"/>
            <a:ext cx="1728781" cy="3381034"/>
          </a:xfrm>
          <a:prstGeom prst="rect">
            <a:avLst/>
          </a:prstGeom>
        </p:spPr>
      </p:pic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2A76E020-C2C6-49F2-BEC1-CD79664DF134}"/>
              </a:ext>
            </a:extLst>
          </p:cNvPr>
          <p:cNvSpPr txBox="1">
            <a:spLocks/>
          </p:cNvSpPr>
          <p:nvPr/>
        </p:nvSpPr>
        <p:spPr>
          <a:xfrm>
            <a:off x="539552" y="2091060"/>
            <a:ext cx="7199773" cy="888880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defTabSz="844083">
              <a:lnSpc>
                <a:spcPct val="100000"/>
              </a:lnSpc>
            </a:pPr>
            <a:endParaRPr lang="ru-RU" sz="1800" b="0" dirty="0">
              <a:solidFill>
                <a:srgbClr val="59101C"/>
              </a:solidFill>
              <a:latin typeface="Roboto (Заголовки)"/>
              <a:ea typeface="Helvetica Neue"/>
              <a:cs typeface="Arial" panose="020B0604020202020204" pitchFamily="34" charset="0"/>
              <a:sym typeface="Helvetica Neue"/>
            </a:endParaRPr>
          </a:p>
          <a:p>
            <a:pPr defTabSz="844083">
              <a:lnSpc>
                <a:spcPct val="100000"/>
              </a:lnSpc>
            </a:pPr>
            <a:endParaRPr lang="ru-RU" sz="1800" b="0" dirty="0">
              <a:solidFill>
                <a:srgbClr val="59101C"/>
              </a:solidFill>
              <a:latin typeface="Roboto (Заголовки)"/>
              <a:ea typeface="Helvetica Neue"/>
              <a:cs typeface="Arial" panose="020B0604020202020204" pitchFamily="34" charset="0"/>
              <a:sym typeface="Helvetica Neue"/>
            </a:endParaRPr>
          </a:p>
          <a:p>
            <a:pPr defTabSz="844083">
              <a:lnSpc>
                <a:spcPct val="100000"/>
              </a:lnSpc>
            </a:pPr>
            <a:endParaRPr lang="ru-RU" sz="1800" b="0" dirty="0">
              <a:solidFill>
                <a:srgbClr val="59101C"/>
              </a:solidFill>
              <a:latin typeface="Roboto (Заголовки)"/>
              <a:ea typeface="Helvetica Neue"/>
              <a:cs typeface="Arial" panose="020B0604020202020204" pitchFamily="34" charset="0"/>
              <a:sym typeface="Helvetica Neue"/>
            </a:endParaRPr>
          </a:p>
          <a:p>
            <a:pPr defTabSz="844083">
              <a:lnSpc>
                <a:spcPct val="100000"/>
              </a:lnSpc>
            </a:pPr>
            <a:endParaRPr lang="ru-RU" sz="1800" b="0" dirty="0">
              <a:solidFill>
                <a:srgbClr val="59101C"/>
              </a:solidFill>
              <a:latin typeface="Roboto (Заголовки)"/>
              <a:ea typeface="Helvetica Neue"/>
              <a:cs typeface="Arial" panose="020B0604020202020204" pitchFamily="34" charset="0"/>
              <a:sym typeface="Helvetica Neue"/>
            </a:endParaRPr>
          </a:p>
          <a:p>
            <a:pPr defTabSz="844083">
              <a:lnSpc>
                <a:spcPct val="100000"/>
              </a:lnSpc>
            </a:pPr>
            <a:endParaRPr lang="ru-RU" sz="1800" b="0" dirty="0">
              <a:solidFill>
                <a:srgbClr val="59101C"/>
              </a:solidFill>
              <a:latin typeface="Roboto (Заголовки)"/>
              <a:ea typeface="Helvetica Neue"/>
              <a:cs typeface="Arial" panose="020B0604020202020204" pitchFamily="34" charset="0"/>
              <a:sym typeface="Helvetica Neue"/>
            </a:endParaRPr>
          </a:p>
          <a:p>
            <a:pPr defTabSz="844083">
              <a:lnSpc>
                <a:spcPct val="100000"/>
              </a:lnSpc>
            </a:pPr>
            <a:endParaRPr lang="ru-RU" sz="1800" b="0" dirty="0">
              <a:solidFill>
                <a:srgbClr val="59101C"/>
              </a:solidFill>
              <a:latin typeface="Roboto (Заголовки)"/>
              <a:ea typeface="Helvetica Neue"/>
              <a:cs typeface="Arial" panose="020B0604020202020204" pitchFamily="34" charset="0"/>
              <a:sym typeface="Helvetica Neue"/>
            </a:endParaRPr>
          </a:p>
          <a:p>
            <a:pPr defTabSz="844083">
              <a:lnSpc>
                <a:spcPct val="100000"/>
              </a:lnSpc>
            </a:pPr>
            <a:endParaRPr lang="ru-RU" sz="1800" b="0" dirty="0">
              <a:solidFill>
                <a:srgbClr val="59101C"/>
              </a:solidFill>
              <a:latin typeface="Roboto (Заголовки)"/>
              <a:ea typeface="Helvetica Neue"/>
              <a:cs typeface="Arial" panose="020B0604020202020204" pitchFamily="34" charset="0"/>
              <a:sym typeface="Helvetica Neue"/>
            </a:endParaRPr>
          </a:p>
          <a:p>
            <a:pPr defTabSz="844083">
              <a:lnSpc>
                <a:spcPct val="100000"/>
              </a:lnSpc>
            </a:pPr>
            <a:endParaRPr lang="ru-RU" sz="1800" b="0" dirty="0">
              <a:solidFill>
                <a:srgbClr val="59101C"/>
              </a:solidFill>
              <a:latin typeface="Roboto (Заголовки)"/>
              <a:ea typeface="Helvetica Neue"/>
              <a:cs typeface="Arial" panose="020B0604020202020204" pitchFamily="34" charset="0"/>
              <a:sym typeface="Helvetica Neue"/>
            </a:endParaRPr>
          </a:p>
          <a:p>
            <a:pPr defTabSz="844083">
              <a:lnSpc>
                <a:spcPct val="100000"/>
              </a:lnSpc>
            </a:pPr>
            <a:endParaRPr lang="ru-RU" sz="1800" b="0" dirty="0">
              <a:solidFill>
                <a:srgbClr val="59101C"/>
              </a:solidFill>
              <a:latin typeface="Roboto (Заголовки)"/>
              <a:ea typeface="Helvetica Neue"/>
              <a:cs typeface="Arial" panose="020B0604020202020204" pitchFamily="34" charset="0"/>
              <a:sym typeface="Helvetica Neue"/>
            </a:endParaRPr>
          </a:p>
          <a:p>
            <a:pPr defTabSz="844083">
              <a:lnSpc>
                <a:spcPct val="100000"/>
              </a:lnSpc>
            </a:pPr>
            <a:endParaRPr lang="ru-RU" sz="1800" b="0" dirty="0">
              <a:solidFill>
                <a:srgbClr val="59101C"/>
              </a:solidFill>
              <a:latin typeface="Roboto (Заголовки)"/>
              <a:ea typeface="Helvetica Neue"/>
              <a:cs typeface="Arial" panose="020B0604020202020204" pitchFamily="34" charset="0"/>
              <a:sym typeface="Helvetica Neue"/>
            </a:endParaRPr>
          </a:p>
          <a:p>
            <a:pPr defTabSz="844083">
              <a:lnSpc>
                <a:spcPct val="100000"/>
              </a:lnSpc>
            </a:pPr>
            <a:endParaRPr lang="ru-RU" sz="1800" b="0" dirty="0">
              <a:solidFill>
                <a:srgbClr val="59101C"/>
              </a:solidFill>
              <a:latin typeface="Roboto (Заголовки)"/>
              <a:ea typeface="Helvetica Neue"/>
              <a:cs typeface="Arial" panose="020B0604020202020204" pitchFamily="34" charset="0"/>
              <a:sym typeface="Helvetica Neue"/>
            </a:endParaRPr>
          </a:p>
          <a:p>
            <a:pPr defTabSz="844083">
              <a:lnSpc>
                <a:spcPct val="100000"/>
              </a:lnSpc>
            </a:pPr>
            <a:endParaRPr lang="ru-RU" sz="1800" b="0" dirty="0">
              <a:solidFill>
                <a:srgbClr val="59101C"/>
              </a:solidFill>
              <a:latin typeface="Roboto (Заголовки)"/>
              <a:ea typeface="Helvetica Neue"/>
              <a:cs typeface="Arial" panose="020B0604020202020204" pitchFamily="34" charset="0"/>
              <a:sym typeface="Helvetica Neue"/>
            </a:endParaRPr>
          </a:p>
          <a:p>
            <a:pPr defTabSz="844083">
              <a:lnSpc>
                <a:spcPct val="100000"/>
              </a:lnSpc>
            </a:pPr>
            <a:endParaRPr lang="ru-RU" sz="1800" b="0" dirty="0">
              <a:solidFill>
                <a:srgbClr val="59101C"/>
              </a:solidFill>
              <a:latin typeface="Roboto (Заголовки)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E0ABAEAD-3082-4613-A391-F05B56109639}"/>
              </a:ext>
            </a:extLst>
          </p:cNvPr>
          <p:cNvSpPr txBox="1">
            <a:spLocks/>
          </p:cNvSpPr>
          <p:nvPr/>
        </p:nvSpPr>
        <p:spPr>
          <a:xfrm>
            <a:off x="440730" y="1184682"/>
            <a:ext cx="8528965" cy="888880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defTabSz="844083">
              <a:lnSpc>
                <a:spcPct val="100000"/>
              </a:lnSpc>
            </a:pPr>
            <a:endParaRPr lang="ru-RU" sz="4000" dirty="0">
              <a:solidFill>
                <a:srgbClr val="59101C"/>
              </a:solidFill>
              <a:latin typeface="Roboto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3" name="Рисунок 2" descr="Изображение выглядит как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36E47D2D-1605-319C-0264-1FA1AB4405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21" y="248857"/>
            <a:ext cx="1007085" cy="8811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6FCD997-CFBE-404B-8FA1-1C94A18EAB59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59111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9783" b="37125"/>
          <a:stretch>
            <a:fillRect/>
          </a:stretch>
        </p:blipFill>
        <p:spPr>
          <a:xfrm>
            <a:off x="10375691" y="763452"/>
            <a:ext cx="1645790" cy="176999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знак&#10;&#10;Автоматически созданное описание">
            <a:extLst>
              <a:ext uri="{FF2B5EF4-FFF2-40B4-BE49-F238E27FC236}">
                <a16:creationId xmlns:a16="http://schemas.microsoft.com/office/drawing/2014/main" id="{9625CB69-BA58-C8BB-3AFA-944337B05AB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252" y="365208"/>
            <a:ext cx="1741626" cy="562300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id="{08D44482-AF8A-B2A6-4C60-CD49A1E5B8B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duotone>
              <a:prstClr val="black"/>
              <a:srgbClr val="70141E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91"/>
          <a:stretch/>
        </p:blipFill>
        <p:spPr>
          <a:xfrm>
            <a:off x="10205266" y="183483"/>
            <a:ext cx="2041111" cy="603426"/>
          </a:xfrm>
          <a:prstGeom prst="rect">
            <a:avLst/>
          </a:prstGeom>
        </p:spPr>
      </p:pic>
      <p:pic>
        <p:nvPicPr>
          <p:cNvPr id="16" name="Рисунок 1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0F11059D-2880-4955-1824-40915223D63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68" y="471343"/>
            <a:ext cx="2570548" cy="43613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7827032-E633-96EC-8193-5380E4E90F9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419" y="217206"/>
            <a:ext cx="3078020" cy="77567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0083138-8F86-B9DD-6747-2D72598865F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58" y="214100"/>
            <a:ext cx="1267667" cy="99036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27774" y="1239222"/>
            <a:ext cx="9417289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spcAft>
                <a:spcPts val="800"/>
              </a:spcAft>
            </a:pPr>
            <a:r>
              <a:rPr lang="ru-RU" sz="2400" i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педагогов:</a:t>
            </a:r>
            <a:endParaRPr lang="ru-RU" sz="2400" u="sng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совершенствование компетентности педагогических работников в вопросах  духовно-нравственного воспитания дошкольников;</a:t>
            </a:r>
          </a:p>
          <a:p>
            <a:pPr marL="342900" indent="-342900" algn="just"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объединение усилий педагогов и родителей при организации работы по приобщению к семейным ценностям;</a:t>
            </a:r>
          </a:p>
          <a:p>
            <a:pPr indent="228600" algn="just">
              <a:spcAft>
                <a:spcPts val="800"/>
              </a:spcAft>
            </a:pPr>
            <a:r>
              <a:rPr lang="ru-RU" sz="2400" i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родителей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гармонизация детско-родительских отношений;</a:t>
            </a:r>
          </a:p>
          <a:p>
            <a:pPr marL="342900" indent="-342900" algn="just"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повышение педагогической компетенции родителей в духовно-нравственном воспитании детей;</a:t>
            </a:r>
          </a:p>
          <a:p>
            <a:pPr marL="342900" indent="-342900" algn="just"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ru-RU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системы социального партнёрства ДОУ и семьи в вопросах духовно-нравственного воспитания детей;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5973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</TotalTime>
  <Words>356</Words>
  <Application>Microsoft Office PowerPoint</Application>
  <PresentationFormat>Широкоэкранный</PresentationFormat>
  <Paragraphs>63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1" baseType="lpstr">
      <vt:lpstr>Arial</vt:lpstr>
      <vt:lpstr>Calibri</vt:lpstr>
      <vt:lpstr>Calibri Light</vt:lpstr>
      <vt:lpstr>Helvetica Neue</vt:lpstr>
      <vt:lpstr>Roboto</vt:lpstr>
      <vt:lpstr>Roboto (Заголовки)</vt:lpstr>
      <vt:lpstr>Roboto Condensed</vt:lpstr>
      <vt:lpstr>Times New Roman</vt:lpstr>
      <vt:lpstr>Wingdings</vt:lpstr>
      <vt:lpstr>Тема Office</vt:lpstr>
      <vt:lpstr>    ДЕТСКАЯ МУЛЬТСТУДИЯ  «Капитошка»  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МУЛЬТСТУДИЯ «Что такое хорошо и что такое плохо в моей СЕМЬЕ»   </dc:title>
  <cp:lastModifiedBy>1</cp:lastModifiedBy>
  <cp:revision>47</cp:revision>
  <dcterms:modified xsi:type="dcterms:W3CDTF">2023-12-01T09:58:14Z</dcterms:modified>
</cp:coreProperties>
</file>