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73" r:id="rId9"/>
    <p:sldId id="274" r:id="rId10"/>
    <p:sldId id="263" r:id="rId11"/>
    <p:sldId id="264" r:id="rId12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8F9C4-EB59-469A-8B6E-803358B43211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FA56-175D-471F-BF7B-621EBCFBF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6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2BFA56-175D-471F-BF7B-621EBCFBFA7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4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FEDE-F9BD-4094-91A0-3A7E73B85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40C1F5-9045-45B6-83EF-AFCF70B5A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54A87-4C6F-40A6-9239-AFFFCEFD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112595-8F25-428E-9710-41FE32646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BFC085-7627-450C-8341-466251331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94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1D04F-167E-49F4-8DC8-4DD4FD5F2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85235-8AA4-439C-A61C-5EC4697F0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917A1F-A5EC-4E5B-8A6B-0A8A2700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9D61F0-80A4-4596-B741-DB1E7DDD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538922-CCF6-4EB0-BFD0-760B7E65A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97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32FF76-D911-4AAC-BD43-D775DAE0D0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C349E3-8B53-43E2-BA9B-1B929E55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9E94AD-238B-4296-9312-02F2EA0C8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1958F-E8F0-42D6-8A02-12827F371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89F73-AE13-4E3E-9941-A253AD8B6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61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C0EEE-C169-4667-BD70-25001D488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A4567E-8A5D-4A8F-85C2-DF3894786A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EECBC-9685-47F5-8E48-82DA415E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4584C-193D-46F6-86D3-2761108C1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5DB2A-EDED-4603-B563-5FC7C51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49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D0DF9-5C38-4A15-89BD-E4F2087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CD6F33-76E7-4225-B328-51D7D20C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15089-41E9-4897-8A8A-0730F39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3FB202-7062-4C9C-B1DA-87AFA0AD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7F86B8-08D0-46F4-A096-CC23E050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3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BD7EB-112F-463B-B414-B3D6F1747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B37C7A-C0D9-4A5F-B448-44077241C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4E0871E-454F-444E-AB2F-ACE3E0C65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9A5FA1-D2F0-4EF6-BED4-AC2A05DCD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6BB442-D201-4C40-BF3A-4353CBAA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E55511-BDB4-403B-99F6-F29345AE2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1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20F6BE-008E-41D6-9440-40C91E8B9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37055-4D18-4C0C-AE72-0E603FFDC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CA66E-0A0B-42FA-8CF8-D8F724B93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593D87-03EC-49CD-8815-A83C30B79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3ED86C-739D-4E6E-9823-C1A8FE62D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65CEE5-822A-4B26-A622-9D5344A1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B28792-FDC9-4AB5-ACA4-E57B38A3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E14480-0E55-4F30-9FAB-D251B101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812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EB8C-D9AE-45D2-95DA-01D303889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7CDF68-89F6-43EA-BEB2-4F14DFED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E754452-E8D5-49CC-85DC-CD8AA6472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609D7E0-8C23-443F-A3AE-386EC917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1351A0-2188-4E90-A90B-E3EFC4798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299463-D9D9-4643-A2C3-2319AFF54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F6B6FC6-27E6-4E47-A4E6-E64ABA98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15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1977F-5A4F-42C8-8108-B27D8AD59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C6E6E-958C-42FE-A9EF-1D72959FF9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BC38AB-F249-4942-9E06-2768D84C0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12E315-227E-4FE8-88BF-2CB48107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456878-FA65-4FAF-B402-0B7118286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619F2-603C-4066-ACB1-AB73B06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9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1FC8B-5AE2-48D5-899C-1BEC6693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3F7B66-3686-4B72-8BB1-0D50761E0B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18CAE0-2ADC-4263-BDCD-DC35D3B57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C75FD4-9C8A-42E4-81B6-580ECE7E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381D03-542A-45E0-AC9C-5D7380BF6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FFC264-2276-44B2-9D64-CE42B57D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96F8D1-41E8-4310-8289-C4F01B62C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A1397F-C564-4EE4-9C15-3D011EE7B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726338-858A-4A26-9272-1E2900B5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A6532-958F-4841-A51C-64D51A29567B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A8854-AE9B-4918-B767-71E5F6AD5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73E77-FB7D-48B8-92EA-8DAFF70AD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B1AFB-3B89-4BED-8CB9-18875E4C1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42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5.svg"/><Relationship Id="rId26" Type="http://schemas.openxmlformats.org/officeDocument/2006/relationships/image" Target="../media/image33.svg"/><Relationship Id="rId39" Type="http://schemas.openxmlformats.org/officeDocument/2006/relationships/image" Target="../media/image6.png"/><Relationship Id="rId21" Type="http://schemas.openxmlformats.org/officeDocument/2006/relationships/image" Target="../media/image19.png"/><Relationship Id="rId34" Type="http://schemas.openxmlformats.org/officeDocument/2006/relationships/image" Target="../media/image41.svg"/><Relationship Id="rId42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29" Type="http://schemas.openxmlformats.org/officeDocument/2006/relationships/image" Target="../media/image23.png"/><Relationship Id="rId41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1.png"/><Relationship Id="rId24" Type="http://schemas.openxmlformats.org/officeDocument/2006/relationships/image" Target="../media/image31.svg"/><Relationship Id="rId32" Type="http://schemas.openxmlformats.org/officeDocument/2006/relationships/image" Target="../media/image39.svg"/><Relationship Id="rId37" Type="http://schemas.microsoft.com/office/2007/relationships/hdphoto" Target="../media/hdphoto2.wdp"/><Relationship Id="rId40" Type="http://schemas.microsoft.com/office/2007/relationships/hdphoto" Target="../media/hdphoto3.wdp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28" Type="http://schemas.openxmlformats.org/officeDocument/2006/relationships/image" Target="../media/image35.svg"/><Relationship Id="rId36" Type="http://schemas.openxmlformats.org/officeDocument/2006/relationships/image" Target="../media/image4.png"/><Relationship Id="rId10" Type="http://schemas.openxmlformats.org/officeDocument/2006/relationships/image" Target="../media/image17.svg"/><Relationship Id="rId19" Type="http://schemas.openxmlformats.org/officeDocument/2006/relationships/image" Target="../media/image18.png"/><Relationship Id="rId31" Type="http://schemas.openxmlformats.org/officeDocument/2006/relationships/image" Target="../media/image24.png"/><Relationship Id="rId44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2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Relationship Id="rId27" Type="http://schemas.openxmlformats.org/officeDocument/2006/relationships/image" Target="../media/image22.png"/><Relationship Id="rId30" Type="http://schemas.openxmlformats.org/officeDocument/2006/relationships/image" Target="../media/image37.svg"/><Relationship Id="rId35" Type="http://schemas.openxmlformats.org/officeDocument/2006/relationships/image" Target="../media/image3.png"/><Relationship Id="rId43" Type="http://schemas.openxmlformats.org/officeDocument/2006/relationships/image" Target="../media/image9.png"/><Relationship Id="rId8" Type="http://schemas.openxmlformats.org/officeDocument/2006/relationships/image" Target="../media/image15.svg"/><Relationship Id="rId3" Type="http://schemas.openxmlformats.org/officeDocument/2006/relationships/image" Target="../media/image2.png"/><Relationship Id="rId12" Type="http://schemas.openxmlformats.org/officeDocument/2006/relationships/image" Target="../media/image19.svg"/><Relationship Id="rId17" Type="http://schemas.openxmlformats.org/officeDocument/2006/relationships/image" Target="../media/image17.png"/><Relationship Id="rId25" Type="http://schemas.openxmlformats.org/officeDocument/2006/relationships/image" Target="../media/image21.png"/><Relationship Id="rId33" Type="http://schemas.openxmlformats.org/officeDocument/2006/relationships/image" Target="../media/image25.png"/><Relationship Id="rId38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microsoft.com/office/2007/relationships/hdphoto" Target="../media/hdphoto2.wdp"/><Relationship Id="rId17" Type="http://schemas.microsoft.com/office/2007/relationships/hdphoto" Target="../media/hdphoto4.wdp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4.png"/><Relationship Id="rId5" Type="http://schemas.openxmlformats.org/officeDocument/2006/relationships/image" Target="../media/image28.png"/><Relationship Id="rId15" Type="http://schemas.microsoft.com/office/2007/relationships/hdphoto" Target="../media/hdphoto3.wdp"/><Relationship Id="rId10" Type="http://schemas.openxmlformats.org/officeDocument/2006/relationships/image" Target="../media/image3.png"/><Relationship Id="rId4" Type="http://schemas.openxmlformats.org/officeDocument/2006/relationships/image" Target="../media/image27.png"/><Relationship Id="rId9" Type="http://schemas.openxmlformats.org/officeDocument/2006/relationships/image" Target="../media/image9.png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DE06020-5D60-4FE1-AC8C-DADCE298E5D4}"/>
              </a:ext>
            </a:extLst>
          </p:cNvPr>
          <p:cNvSpPr/>
          <p:nvPr/>
        </p:nvSpPr>
        <p:spPr>
          <a:xfrm>
            <a:off x="-26101" y="-34330"/>
            <a:ext cx="12244202" cy="6892330"/>
          </a:xfrm>
          <a:prstGeom prst="rect">
            <a:avLst/>
          </a:prstGeom>
          <a:gradFill flip="none" rotWithShape="1">
            <a:gsLst>
              <a:gs pos="57000">
                <a:srgbClr val="F9F8F7"/>
              </a:gs>
              <a:gs pos="73000">
                <a:srgbClr val="FFFFFF"/>
              </a:gs>
              <a:gs pos="0">
                <a:srgbClr val="EEE5DA"/>
              </a:gs>
              <a:gs pos="34000">
                <a:srgbClr val="EDEAE7"/>
              </a:gs>
              <a:gs pos="98000">
                <a:srgbClr val="EEE5DA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EEE5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30451" y="5210042"/>
            <a:ext cx="12187650" cy="1670671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C44ABD6-161D-4232-AD3D-573E12118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69" y="1232900"/>
            <a:ext cx="9697589" cy="2800351"/>
          </a:xfrm>
        </p:spPr>
        <p:txBody>
          <a:bodyPr>
            <a:noAutofit/>
          </a:bodyPr>
          <a:lstStyle/>
          <a:p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/>
              <a:t> </a:t>
            </a:r>
            <a:endParaRPr lang="ru-RU" sz="4000" b="1" dirty="0">
              <a:solidFill>
                <a:srgbClr val="59101C"/>
              </a:solidFill>
              <a:latin typeface="Roboto (Заголовки)"/>
              <a:ea typeface="Roboto Condensed" panose="02000000000000000000" pitchFamily="2" charset="0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4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672885" y="2216520"/>
            <a:ext cx="1514765" cy="2638296"/>
          </a:xfrm>
          <a:prstGeom prst="rect">
            <a:avLst/>
          </a:prstGeom>
        </p:spPr>
      </p:pic>
      <p:pic>
        <p:nvPicPr>
          <p:cNvPr id="8" name="Рисунок 7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1B589ED8-F899-4C37-987F-57B6DFA99F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3F73D566-BF56-4081-956C-283C64D9DB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ADE93DBE-E3C6-486A-9700-DDB4BF5BD13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4104D2A-B5CF-4F75-A53B-852E2FF49DB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86E4D6E-E0D1-4CF1-BD4B-5360075156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3" name="Рисунок 2" descr="Маркер контур">
            <a:extLst>
              <a:ext uri="{FF2B5EF4-FFF2-40B4-BE49-F238E27FC236}">
                <a16:creationId xmlns:a16="http://schemas.microsoft.com/office/drawing/2014/main" id="{B7FCA236-5ED0-412A-A85F-79A55371B4F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98750" y="4643887"/>
            <a:ext cx="500384" cy="500384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453C1E2F-B556-49AE-A3EA-632FE65DD79C}"/>
              </a:ext>
            </a:extLst>
          </p:cNvPr>
          <p:cNvSpPr txBox="1">
            <a:spLocks/>
          </p:cNvSpPr>
          <p:nvPr/>
        </p:nvSpPr>
        <p:spPr>
          <a:xfrm>
            <a:off x="859990" y="4648307"/>
            <a:ext cx="4859673" cy="904792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en-US" sz="1200" dirty="0">
                <a:solidFill>
                  <a:srgbClr val="59101C"/>
                </a:solidFill>
                <a:latin typeface="Roboto (Заголовки)"/>
                <a:ea typeface="Roboto Condensed" panose="02000000000000000000" pitchFamily="2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ru-RU" sz="1800" dirty="0">
                <a:solidFill>
                  <a:srgbClr val="59101C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sym typeface="Helvetica Neue"/>
              </a:rPr>
              <a:t>МБДОУ ДЕТСКИЙ САД № 283</a:t>
            </a:r>
          </a:p>
          <a:p>
            <a:pPr defTabSz="844083">
              <a:lnSpc>
                <a:spcPct val="100000"/>
              </a:lnSpc>
            </a:pPr>
            <a:r>
              <a:rPr lang="ru-RU" sz="1800" dirty="0">
                <a:solidFill>
                  <a:srgbClr val="59101C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sym typeface="Helvetica Neue"/>
              </a:rPr>
              <a:t>Зайцева О.С.,ВОСПИТАТЕЛЬ 1 КК</a:t>
            </a:r>
          </a:p>
          <a:p>
            <a:pPr defTabSz="844083">
              <a:lnSpc>
                <a:spcPct val="100000"/>
              </a:lnSpc>
            </a:pPr>
            <a:r>
              <a:rPr lang="ru-RU" sz="1800" dirty="0">
                <a:solidFill>
                  <a:srgbClr val="59101C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sym typeface="Helvetica Neue"/>
              </a:rPr>
              <a:t>Филиппова Е.В.,ЗАМ.ЗАВ. </a:t>
            </a:r>
            <a:r>
              <a:rPr lang="ru-RU" sz="1800">
                <a:solidFill>
                  <a:srgbClr val="59101C"/>
                </a:solidFill>
                <a:latin typeface="Times New Roman" panose="02020603050405020304" pitchFamily="18" charset="0"/>
                <a:ea typeface="Roboto Condensed" panose="02000000000000000000" pitchFamily="2" charset="0"/>
                <a:cs typeface="Times New Roman" panose="02020603050405020304" pitchFamily="18" charset="0"/>
                <a:sym typeface="Helvetica Neue"/>
              </a:rPr>
              <a:t>ПО ВМР</a:t>
            </a:r>
            <a:endParaRPr lang="ru-RU" sz="1800" dirty="0">
              <a:solidFill>
                <a:srgbClr val="59101C"/>
              </a:solidFill>
              <a:latin typeface="Times New Roman" panose="02020603050405020304" pitchFamily="18" charset="0"/>
              <a:ea typeface="Roboto Condensed" panose="02000000000000000000" pitchFamily="2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0ED8F5-6F90-F5DB-2EC6-000988C8015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54EDCCD-FDC1-EE34-EE7F-1E92D21F4F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48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476043" y="2179021"/>
            <a:ext cx="496417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1800" b="0" dirty="0">
                <a:solidFill>
                  <a:srgbClr val="59101C"/>
                </a:solidFill>
                <a:latin typeface="Roboto (Заголовки)"/>
                <a:ea typeface="Helvetica Neue"/>
                <a:cs typeface="Arial" panose="020B0604020202020204" pitchFamily="34" charset="0"/>
                <a:sym typeface="Helvetica Neue"/>
              </a:rPr>
              <a:t>Значки, которые позволят лаконично оформить слайд 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br>
              <a:rPr lang="ru-RU" sz="28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</a:br>
            <a:r>
              <a:rPr lang="ru-RU" sz="3600" dirty="0">
                <a:solidFill>
                  <a:srgbClr val="59101C"/>
                </a:solidFill>
                <a:latin typeface="Roboto"/>
                <a:ea typeface="Calibri" panose="020F0502020204030204" pitchFamily="34" charset="0"/>
              </a:rPr>
              <a:t>Заголовок</a:t>
            </a: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17" name="Рисунок 16" descr="Сигнал будильника со сплошной заливкой">
            <a:extLst>
              <a:ext uri="{FF2B5EF4-FFF2-40B4-BE49-F238E27FC236}">
                <a16:creationId xmlns:a16="http://schemas.microsoft.com/office/drawing/2014/main" id="{A5438D40-8719-4FA9-8793-752BD6384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2237" y="4205117"/>
            <a:ext cx="914400" cy="914400"/>
          </a:xfrm>
          <a:prstGeom prst="rect">
            <a:avLst/>
          </a:prstGeom>
        </p:spPr>
      </p:pic>
      <p:pic>
        <p:nvPicPr>
          <p:cNvPr id="3" name="Рисунок 2" descr="Отлично контур">
            <a:extLst>
              <a:ext uri="{FF2B5EF4-FFF2-40B4-BE49-F238E27FC236}">
                <a16:creationId xmlns:a16="http://schemas.microsoft.com/office/drawing/2014/main" id="{90A96B35-3C33-4966-88B6-836FC48E89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865380" y="4117804"/>
            <a:ext cx="914400" cy="914400"/>
          </a:xfrm>
          <a:prstGeom prst="rect">
            <a:avLst/>
          </a:prstGeom>
        </p:spPr>
      </p:pic>
      <p:pic>
        <p:nvPicPr>
          <p:cNvPr id="6" name="Рисунок 5" descr="Язык удаленного обучения контур">
            <a:extLst>
              <a:ext uri="{FF2B5EF4-FFF2-40B4-BE49-F238E27FC236}">
                <a16:creationId xmlns:a16="http://schemas.microsoft.com/office/drawing/2014/main" id="{3799153F-3481-4FD7-9177-C2257E6351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3031" y="4205117"/>
            <a:ext cx="914400" cy="914400"/>
          </a:xfrm>
          <a:prstGeom prst="rect">
            <a:avLst/>
          </a:prstGeom>
        </p:spPr>
      </p:pic>
      <p:pic>
        <p:nvPicPr>
          <p:cNvPr id="16" name="Рисунок 15" descr="Книги контур">
            <a:extLst>
              <a:ext uri="{FF2B5EF4-FFF2-40B4-BE49-F238E27FC236}">
                <a16:creationId xmlns:a16="http://schemas.microsoft.com/office/drawing/2014/main" id="{84D6E5D5-57C7-4943-9D86-35DC2092DA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61530" y="4169144"/>
            <a:ext cx="914400" cy="914400"/>
          </a:xfrm>
          <a:prstGeom prst="rect">
            <a:avLst/>
          </a:prstGeom>
        </p:spPr>
      </p:pic>
      <p:pic>
        <p:nvPicPr>
          <p:cNvPr id="21" name="Рисунок 20" descr="Значок 1 контур">
            <a:extLst>
              <a:ext uri="{FF2B5EF4-FFF2-40B4-BE49-F238E27FC236}">
                <a16:creationId xmlns:a16="http://schemas.microsoft.com/office/drawing/2014/main" id="{2416FBCE-000D-4708-9C38-135A02AD62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6316834" y="1218819"/>
            <a:ext cx="604982" cy="604982"/>
          </a:xfrm>
          <a:prstGeom prst="rect">
            <a:avLst/>
          </a:prstGeom>
        </p:spPr>
      </p:pic>
      <p:pic>
        <p:nvPicPr>
          <p:cNvPr id="18" name="Рисунок 17" descr="Значок 10 контур">
            <a:extLst>
              <a:ext uri="{FF2B5EF4-FFF2-40B4-BE49-F238E27FC236}">
                <a16:creationId xmlns:a16="http://schemas.microsoft.com/office/drawing/2014/main" id="{C164EC3C-03C0-451F-A530-07FA0DA703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219881" y="1919159"/>
            <a:ext cx="678666" cy="678666"/>
          </a:xfrm>
          <a:prstGeom prst="rect">
            <a:avLst/>
          </a:prstGeom>
        </p:spPr>
      </p:pic>
      <p:pic>
        <p:nvPicPr>
          <p:cNvPr id="22" name="Рисунок 21" descr="Значок контур">
            <a:extLst>
              <a:ext uri="{FF2B5EF4-FFF2-40B4-BE49-F238E27FC236}">
                <a16:creationId xmlns:a16="http://schemas.microsoft.com/office/drawing/2014/main" id="{0317C032-417B-4E2F-A353-404AD3097BF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038282" y="1218819"/>
            <a:ext cx="604982" cy="604982"/>
          </a:xfrm>
          <a:prstGeom prst="rect">
            <a:avLst/>
          </a:prstGeom>
        </p:spPr>
      </p:pic>
      <p:pic>
        <p:nvPicPr>
          <p:cNvPr id="24" name="Рисунок 23" descr="Значок 3 контур">
            <a:extLst>
              <a:ext uri="{FF2B5EF4-FFF2-40B4-BE49-F238E27FC236}">
                <a16:creationId xmlns:a16="http://schemas.microsoft.com/office/drawing/2014/main" id="{C58D574F-DF8B-4D59-8817-03F6C67A6CF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7770491" y="1224872"/>
            <a:ext cx="604982" cy="604982"/>
          </a:xfrm>
          <a:prstGeom prst="rect">
            <a:avLst/>
          </a:prstGeom>
        </p:spPr>
      </p:pic>
      <p:pic>
        <p:nvPicPr>
          <p:cNvPr id="26" name="Рисунок 25" descr="Значок 4 контур">
            <a:extLst>
              <a:ext uri="{FF2B5EF4-FFF2-40B4-BE49-F238E27FC236}">
                <a16:creationId xmlns:a16="http://schemas.microsoft.com/office/drawing/2014/main" id="{7DC00E0A-0420-48BB-93E6-60B7C6FCEAB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8504595" y="1215755"/>
            <a:ext cx="656155" cy="656155"/>
          </a:xfrm>
          <a:prstGeom prst="rect">
            <a:avLst/>
          </a:prstGeom>
        </p:spPr>
      </p:pic>
      <p:pic>
        <p:nvPicPr>
          <p:cNvPr id="28" name="Рисунок 27" descr="Значок 5 контур">
            <a:extLst>
              <a:ext uri="{FF2B5EF4-FFF2-40B4-BE49-F238E27FC236}">
                <a16:creationId xmlns:a16="http://schemas.microsoft.com/office/drawing/2014/main" id="{D77A5DBF-E9C9-4468-8E1D-1C513F3A8D3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9211952" y="1224872"/>
            <a:ext cx="656155" cy="656155"/>
          </a:xfrm>
          <a:prstGeom prst="rect">
            <a:avLst/>
          </a:prstGeom>
        </p:spPr>
      </p:pic>
      <p:pic>
        <p:nvPicPr>
          <p:cNvPr id="30" name="Рисунок 29" descr="Значок 6 контур">
            <a:extLst>
              <a:ext uri="{FF2B5EF4-FFF2-40B4-BE49-F238E27FC236}">
                <a16:creationId xmlns:a16="http://schemas.microsoft.com/office/drawing/2014/main" id="{8629FCE6-4547-4611-9CFB-07028FAAC5FD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6"/>
              </a:ext>
            </a:extLst>
          </a:blip>
          <a:stretch>
            <a:fillRect/>
          </a:stretch>
        </p:blipFill>
        <p:spPr>
          <a:xfrm>
            <a:off x="6369070" y="1948188"/>
            <a:ext cx="641699" cy="641699"/>
          </a:xfrm>
          <a:prstGeom prst="rect">
            <a:avLst/>
          </a:prstGeom>
        </p:spPr>
      </p:pic>
      <p:pic>
        <p:nvPicPr>
          <p:cNvPr id="32" name="Рисунок 31" descr="Значок 7 контур">
            <a:extLst>
              <a:ext uri="{FF2B5EF4-FFF2-40B4-BE49-F238E27FC236}">
                <a16:creationId xmlns:a16="http://schemas.microsoft.com/office/drawing/2014/main" id="{D357A189-2711-4AC2-98CA-99BBA50D7D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7047126" y="1911221"/>
            <a:ext cx="678666" cy="678666"/>
          </a:xfrm>
          <a:prstGeom prst="rect">
            <a:avLst/>
          </a:prstGeom>
        </p:spPr>
      </p:pic>
      <p:pic>
        <p:nvPicPr>
          <p:cNvPr id="34" name="Рисунок 33" descr="Значок 8 контур">
            <a:extLst>
              <a:ext uri="{FF2B5EF4-FFF2-40B4-BE49-F238E27FC236}">
                <a16:creationId xmlns:a16="http://schemas.microsoft.com/office/drawing/2014/main" id="{95D3FA20-143E-4450-8A5A-5F51F3D06B8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7762150" y="1911220"/>
            <a:ext cx="678667" cy="678667"/>
          </a:xfrm>
          <a:prstGeom prst="rect">
            <a:avLst/>
          </a:prstGeom>
        </p:spPr>
      </p:pic>
      <p:pic>
        <p:nvPicPr>
          <p:cNvPr id="36" name="Рисунок 35" descr="Значок 9 контур">
            <a:extLst>
              <a:ext uri="{FF2B5EF4-FFF2-40B4-BE49-F238E27FC236}">
                <a16:creationId xmlns:a16="http://schemas.microsoft.com/office/drawing/2014/main" id="{DE76AE98-6E70-4502-BF63-1FB05C0AFDA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2"/>
              </a:ext>
            </a:extLst>
          </a:blip>
          <a:stretch>
            <a:fillRect/>
          </a:stretch>
        </p:blipFill>
        <p:spPr>
          <a:xfrm>
            <a:off x="8499943" y="1911220"/>
            <a:ext cx="678666" cy="678666"/>
          </a:xfrm>
          <a:prstGeom prst="rect">
            <a:avLst/>
          </a:prstGeom>
        </p:spPr>
      </p:pic>
      <p:pic>
        <p:nvPicPr>
          <p:cNvPr id="38" name="Рисунок 37" descr="Квадратная академическая шапочка контур">
            <a:extLst>
              <a:ext uri="{FF2B5EF4-FFF2-40B4-BE49-F238E27FC236}">
                <a16:creationId xmlns:a16="http://schemas.microsoft.com/office/drawing/2014/main" id="{30F3CD7C-4812-42C2-A6FD-7A75B0006904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tretch>
            <a:fillRect/>
          </a:stretch>
        </p:blipFill>
        <p:spPr>
          <a:xfrm>
            <a:off x="5565104" y="4145992"/>
            <a:ext cx="914400" cy="914400"/>
          </a:xfrm>
          <a:prstGeom prst="rect">
            <a:avLst/>
          </a:prstGeom>
        </p:spPr>
      </p:pic>
      <p:pic>
        <p:nvPicPr>
          <p:cNvPr id="4" name="Рисунок 3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3B260F6-B71C-CE82-0EC0-E81140C7AB40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B1C3AD1E-B273-51C7-F825-17D4070F31DB}"/>
              </a:ext>
            </a:extLst>
          </p:cNvPr>
          <p:cNvPicPr>
            <a:picLocks noChangeAspect="1"/>
          </p:cNvPicPr>
          <p:nvPr/>
        </p:nvPicPr>
        <p:blipFill>
          <a:blip r:embed="rId3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1208D7BC-C533-1FBD-928A-06D3975D6466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7E75BD5-A19D-2778-4067-00EFD2C17D4D}"/>
              </a:ext>
            </a:extLst>
          </p:cNvPr>
          <p:cNvPicPr>
            <a:picLocks noChangeAspect="1"/>
          </p:cNvPicPr>
          <p:nvPr/>
        </p:nvPicPr>
        <p:blipFill rotWithShape="1">
          <a:blip r:embed="rId3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67990FD-97C2-EB31-C53D-8D44D7FEBB93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FBE49A9-A53D-4E35-FA7D-20D9B44C0C73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8F93CB-DBC5-D565-C81B-A06AADBABD9D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65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2798"/>
          <a:stretch/>
        </p:blipFill>
        <p:spPr>
          <a:xfrm>
            <a:off x="0" y="5715443"/>
            <a:ext cx="12187650" cy="1142557"/>
          </a:xfrm>
          <a:prstGeom prst="rect">
            <a:avLst/>
          </a:prstGeom>
        </p:spPr>
      </p:pic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304266" y="913788"/>
            <a:ext cx="8357953" cy="1305223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Центр непрерывного повышения профессионального мастерства педагогических работников </a:t>
            </a:r>
          </a:p>
          <a:p>
            <a:pPr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«Учитель будущего»</a:t>
            </a:r>
            <a:endParaRPr lang="ru-RU" sz="32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22CC76F1-8F06-4FF0-B62A-9B55B7CBE8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559" b="4799"/>
          <a:stretch>
            <a:fillRect/>
          </a:stretch>
        </p:blipFill>
        <p:spPr>
          <a:xfrm>
            <a:off x="3589488" y="3536101"/>
            <a:ext cx="1440000" cy="1305223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7727902B-E584-4B2A-948D-151E9C7F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3531" t="23189" r="12190" b="14578"/>
          <a:stretch>
            <a:fillRect/>
          </a:stretch>
        </p:blipFill>
        <p:spPr>
          <a:xfrm>
            <a:off x="208465" y="2471087"/>
            <a:ext cx="2350834" cy="2978733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53F0F543-ECE5-4A67-A170-C5EC8E08A5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096000" y="3429000"/>
            <a:ext cx="1439207" cy="14392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04C0B94-3754-4BDA-9D80-A904696FE8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5B0F1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640086" y="3785610"/>
            <a:ext cx="905164" cy="9051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8DDA04F-7E6B-4259-97C3-AC6448F4FE33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5124147" y="3857192"/>
            <a:ext cx="833582" cy="833582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3AE803E2-CEC6-4BDF-880E-D8F65C76E565}"/>
              </a:ext>
            </a:extLst>
          </p:cNvPr>
          <p:cNvSpPr txBox="1">
            <a:spLocks/>
          </p:cNvSpPr>
          <p:nvPr/>
        </p:nvSpPr>
        <p:spPr>
          <a:xfrm>
            <a:off x="35134" y="5115557"/>
            <a:ext cx="11984172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В свердловской области более 70 тыс. педагогов. </a:t>
            </a:r>
          </a:p>
          <a:p>
            <a:pPr algn="ctr" defTabSz="844083">
              <a:lnSpc>
                <a:spcPct val="100000"/>
              </a:lnSpc>
            </a:pPr>
            <a:r>
              <a:rPr lang="ru-RU" sz="2000" dirty="0">
                <a:solidFill>
                  <a:srgbClr val="59101C"/>
                </a:solidFill>
                <a:latin typeface="Roboto"/>
                <a:ea typeface="Helvetica Neue"/>
                <a:cs typeface="Arial" panose="020B0604020202020204" pitchFamily="34" charset="0"/>
                <a:sym typeface="Helvetica Neue"/>
              </a:rPr>
              <a:t>Хотите быть В контакте? Присоединяйтесь!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7B6012-4C77-CF59-5AFB-03F616429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269" y="3401324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D0ECCBF-1887-0B2B-9154-A9B8C29370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268" y="4036103"/>
            <a:ext cx="2509241" cy="6323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8C14D9FB-A961-1F0D-129F-BC807D1D3B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8204E8D-3315-D8D9-84CB-3E2192D7955B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39C80A7E-4038-AE07-66B4-A5CF7282171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FB64273-29DE-0FD5-B498-2CB2E2E8943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526C17-D7AF-873A-C931-823152B523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D8283D7-02CB-F822-682A-CE59DC80E7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05392-191B-2667-943D-CDC721E9D4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619674" y="2100549"/>
            <a:ext cx="9633490" cy="343053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ru-RU" sz="1800" dirty="0"/>
              <a:t>	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живому общению с родителями, спокойному диалогу, совместному чтению книг на смену всё чаще приходят гаджеты, телевизор, кружки по подготовке детей к школе,  где уделяется в большей степени внимание на интеллектуальное развитие. </a:t>
            </a:r>
          </a:p>
          <a:p>
            <a:pPr algn="just"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ведь свои первые уроки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нравственности: любви, доброты, уважения,  сострадания ребенок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 в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 (от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родителей, дедушек и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бабушек). </a:t>
            </a:r>
            <a:endPara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мы, воспитатели, хотим вовлечь родителей (законных представителей) в активное общение с ребенком, содействовать комплексной воспитательно-образовательной работе педагогов с детьми посредством приобщения их к отечественным духовно-нравственным семейным ценностям.</a:t>
            </a: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Актуальность</a:t>
            </a:r>
            <a:endParaRPr lang="ru-RU" sz="4000" dirty="0">
              <a:solidFill>
                <a:srgbClr val="59101C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A19FFEA6-4F3E-8B92-62C0-A8AB0A316D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4E1AB-CF80-B075-83F1-E7EA3DF6453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2E19638D-A739-ACEA-EBF6-2B35C731654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3E82047-6ECE-C659-CC47-7607BD7DF0C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13CFD6-2774-B916-C651-57A33B9231F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82CD4BF-5659-DC99-2FA1-726B2D46379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3BBA2AF-1EB1-005A-A073-D14C22318B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674980" y="2233633"/>
            <a:ext cx="9522878" cy="2390734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just" defTabSz="844083">
              <a:lnSpc>
                <a:spcPct val="100000"/>
              </a:lnSpc>
            </a:pPr>
            <a:r>
              <a:rPr lang="ru-RU" sz="1800" dirty="0"/>
              <a:t>	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реализовать проект «Детская 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Капитошка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»»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сохранения, укрепления и продвижения традиционных семейных ценностей среди воспитанников подготовительной к школе группы, воспитание чувства любви, заботы,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Сострадания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отношению к членам семей воспитанников, уважительного отношения к старшему поколению.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r>
              <a:rPr lang="ru-RU" sz="2800" dirty="0">
                <a:solidFill>
                  <a:srgbClr val="59101C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  <a:sym typeface="Helvetica Neue"/>
              </a:rPr>
              <a:t>Цель</a:t>
            </a:r>
            <a:endParaRPr lang="ru-RU" sz="4000" dirty="0">
              <a:solidFill>
                <a:srgbClr val="59101C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0C64B226-7D36-97B6-EDC5-29E42FF5E4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60856E1-9F8D-329E-F09C-5DD246019CE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FC7874BB-167A-31EB-B41C-651804FEDC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AF761AA-0017-EC34-B618-4D33E16CB2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60E297-6D8F-1979-5AE6-2CD62756BB6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0591F80-5936-6332-0F5C-09E6EDE814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647AAC9-07CF-DD37-1B47-710ADF80A3C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885331" y="2526116"/>
            <a:ext cx="9490360" cy="3969768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50562" y="1235245"/>
            <a:ext cx="9754704" cy="564161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591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dirty="0">
                <a:solidFill>
                  <a:srgbClr val="5910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C6F02CE5-10C8-D135-BC5B-43D86B9AF0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98F60A-8244-950F-F5C8-EBDA290F055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4F8DDF19-ED1E-1FEF-12C3-7F26322B31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2482264-00ED-E152-207C-99C78A4F09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5A4A459-9DC5-AC30-EE7C-3D88FB799F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403EDBD-DD69-C9C9-804A-82A4DABDED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D975746-0B3B-9061-6C1D-50FAC70334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23826" y="1892712"/>
            <a:ext cx="98251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Познакомить детей с традиционной русской культурой семьи посредством художественного творчества, литературы, кинематографа,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музыки.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Tx/>
              <a:buAutoNum type="arabicPeriod"/>
            </a:pPr>
            <a:r>
              <a:rPr lang="ru-RU" sz="2400" dirty="0">
                <a:latin typeface="Times New Roman" panose="02020603050405020304" pitchFamily="18" charset="0"/>
              </a:rPr>
              <a:t>Познакомить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 с ролью мужчины и женщины в традиционной русской семье, воспитывать уважительное отношение к старшему поколению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</a:rPr>
              <a:t>Познакомиться </a:t>
            </a:r>
            <a:r>
              <a:rPr lang="ru-RU" sz="2400" dirty="0">
                <a:latin typeface="Times New Roman" panose="02020603050405020304" pitchFamily="18" charset="0"/>
              </a:rPr>
              <a:t>с семьями воспитанников, через изготовление генеалогического дерева</a:t>
            </a:r>
          </a:p>
          <a:p>
            <a:pPr marL="457200" indent="-457200" algn="just"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</a:rPr>
              <a:t>Организовать </a:t>
            </a:r>
            <a:r>
              <a:rPr lang="ru-RU" sz="2400" dirty="0">
                <a:latin typeface="Times New Roman" panose="02020603050405020304" pitchFamily="18" charset="0"/>
              </a:rPr>
              <a:t>«Детскую </a:t>
            </a:r>
            <a:r>
              <a:rPr lang="ru-RU" sz="2400" dirty="0" err="1" smtClean="0">
                <a:latin typeface="Times New Roman" panose="02020603050405020304" pitchFamily="18" charset="0"/>
              </a:rPr>
              <a:t>мультстудию</a:t>
            </a:r>
            <a:r>
              <a:rPr lang="ru-RU" sz="2400" dirty="0" smtClean="0">
                <a:latin typeface="Times New Roman" panose="02020603050405020304" pitchFamily="18" charset="0"/>
              </a:rPr>
              <a:t> «</a:t>
            </a:r>
            <a:r>
              <a:rPr lang="ru-RU" sz="2400" dirty="0" err="1" smtClean="0">
                <a:latin typeface="Times New Roman" panose="02020603050405020304" pitchFamily="18" charset="0"/>
              </a:rPr>
              <a:t>Капитошка</a:t>
            </a:r>
            <a:r>
              <a:rPr lang="ru-RU" sz="2400" dirty="0" smtClean="0">
                <a:latin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6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757917" y="2456597"/>
            <a:ext cx="9095767" cy="266292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E47D2D-1605-319C-0264-1FA1AB440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D997-CFBE-404B-8FA1-1C94A18E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625CB69-BA58-C8BB-3AFA-944337B05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8D44482-AF8A-B2A6-4C60-CD49A1E5B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1059D-2880-4955-1824-40915223D6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827032-E633-96EC-8193-5380E4E90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83138-8F86-B9DD-6747-2D7259886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79040" y="1587500"/>
            <a:ext cx="951475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>
                <a:solidFill>
                  <a:srgbClr val="5910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cap="all" dirty="0">
                <a:solidFill>
                  <a:srgbClr val="5910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</a:p>
          <a:p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Вхождение в тему культуры семьи: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Чтение художественной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литературы на тему духовно-нравственных ценностей семьи, а также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рассматривание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картин русских и советских художников, посвященных изображению дружной семьи,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обсуждение с детьми этих материалов.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Создание родителями и детьми генеалогического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древа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их семьи, презентация его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группе.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9" name="Рисунок 18" descr="Книги контур">
            <a:extLst>
              <a:ext uri="{FF2B5EF4-FFF2-40B4-BE49-F238E27FC236}">
                <a16:creationId xmlns:a16="http://schemas.microsoft.com/office/drawing/2014/main" id="{84D6E5D5-57C7-4943-9D86-35DC2092DA5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600039" y="5383698"/>
            <a:ext cx="914400" cy="914400"/>
          </a:xfrm>
          <a:prstGeom prst="rect">
            <a:avLst/>
          </a:prstGeom>
        </p:spPr>
      </p:pic>
      <p:pic>
        <p:nvPicPr>
          <p:cNvPr id="20" name="Рисунок 19" descr="Язык удаленного обучения контур">
            <a:extLst>
              <a:ext uri="{FF2B5EF4-FFF2-40B4-BE49-F238E27FC236}">
                <a16:creationId xmlns:a16="http://schemas.microsoft.com/office/drawing/2014/main" id="{3799153F-3481-4FD7-9177-C2257E635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8763807" y="5089572"/>
            <a:ext cx="1392652" cy="13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6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539552" y="2091060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E47D2D-1605-319C-0264-1FA1AB440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D997-CFBE-404B-8FA1-1C94A18E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625CB69-BA58-C8BB-3AFA-944337B05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8D44482-AF8A-B2A6-4C60-CD49A1E5B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1059D-2880-4955-1824-40915223D6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827032-E633-96EC-8193-5380E4E90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83138-8F86-B9DD-6747-2D7259886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624" y="1592012"/>
            <a:ext cx="96254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и создание мультфильма о своей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семье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детьми: о какой традиции своей семьи им  хотелось бы рассказать в своем мультфильме, выбор главных персонажей, сценария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художественных средств для создания мультфильма: краски, карандаши, пластилин или «Лего» конструктор.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детьми своих героев из выбранных материалов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 детьми мультфильма о традициях детского сада, как образца. Показ этого мультфильма для родителей на мастер-классе.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Съёмки мультфильма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539552" y="2091060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E47D2D-1605-319C-0264-1FA1AB440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D997-CFBE-404B-8FA1-1C94A18E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625CB69-BA58-C8BB-3AFA-944337B05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8D44482-AF8A-B2A6-4C60-CD49A1E5B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1059D-2880-4955-1824-40915223D6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827032-E633-96EC-8193-5380E4E90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83138-8F86-B9DD-6747-2D7259886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2447" y="1898090"/>
            <a:ext cx="950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Заключительный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Фестиваль детских мультфильмов 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созданных мультфильмов на большом экране в музыкальном зале)</a:t>
            </a:r>
          </a:p>
          <a:p>
            <a:pPr marL="342900" lvl="0" indent="-342900" algn="just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 по обмену впечатлений от проделанной работы (какой этап создания мультфильма понравился больше всего, а какой вызвал трудности, какие  семейные традиции вам понравились, что нового и интересного узнали в процессе создания мультфильма)</a:t>
            </a:r>
          </a:p>
          <a:p>
            <a:pPr lvl="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01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539552" y="2091060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E47D2D-1605-319C-0264-1FA1AB440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D997-CFBE-404B-8FA1-1C94A18E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625CB69-BA58-C8BB-3AFA-944337B05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8D44482-AF8A-B2A6-4C60-CD49A1E5B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1059D-2880-4955-1824-40915223D6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827032-E633-96EC-8193-5380E4E90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83138-8F86-B9DD-6747-2D7259886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69107" y="2213020"/>
            <a:ext cx="7124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85048" y="1748733"/>
            <a:ext cx="9302741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800"/>
              </a:spcAft>
            </a:pPr>
            <a:r>
              <a:rPr lang="ru-RU" sz="2800" b="1" cap="all" dirty="0">
                <a:solidFill>
                  <a:srgbClr val="5910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Ожидаемые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solidFill>
                  <a:srgbClr val="5910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результаты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cap="all" dirty="0">
                <a:solidFill>
                  <a:srgbClr val="59101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проекта</a:t>
            </a:r>
          </a:p>
          <a:p>
            <a:pPr indent="228600" algn="just">
              <a:spcAft>
                <a:spcPts val="80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детей: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детьми выражения «любящая семья» как  духовная ценность;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эмоциональное благополучие ребёнка; 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проявление интереса к истории, традициям своей семьи, создание генеалогического древа (герба семьи);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компетенций ребёнка в общении со сверстниками.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509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64A67E-38EE-4B8A-8945-7B9C46E4C9C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4350" y="5119517"/>
            <a:ext cx="12187650" cy="1738483"/>
          </a:xfrm>
          <a:prstGeom prst="rect">
            <a:avLst/>
          </a:prstGeom>
        </p:spPr>
      </p:pic>
      <p:pic>
        <p:nvPicPr>
          <p:cNvPr id="7" name="object 5">
            <a:extLst>
              <a:ext uri="{FF2B5EF4-FFF2-40B4-BE49-F238E27FC236}">
                <a16:creationId xmlns:a16="http://schemas.microsoft.com/office/drawing/2014/main" id="{D0FE7E93-FA9D-4C74-9057-3D4292CE8FC9}"/>
              </a:ext>
            </a:extLst>
          </p:cNvPr>
          <p:cNvPicPr/>
          <p:nvPr/>
        </p:nvPicPr>
        <p:blipFill rotWithShape="1">
          <a:blip r:embed="rId3" cstate="print">
            <a:duotone>
              <a:prstClr val="black"/>
              <a:srgbClr val="EEE5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r="18405"/>
          <a:stretch/>
        </p:blipFill>
        <p:spPr>
          <a:xfrm>
            <a:off x="10458869" y="1738483"/>
            <a:ext cx="1728781" cy="3381034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2A76E020-C2C6-49F2-BEC1-CD79664DF134}"/>
              </a:ext>
            </a:extLst>
          </p:cNvPr>
          <p:cNvSpPr txBox="1">
            <a:spLocks/>
          </p:cNvSpPr>
          <p:nvPr/>
        </p:nvSpPr>
        <p:spPr>
          <a:xfrm>
            <a:off x="539552" y="2091060"/>
            <a:ext cx="7199773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  <a:p>
            <a:pPr defTabSz="844083">
              <a:lnSpc>
                <a:spcPct val="100000"/>
              </a:lnSpc>
            </a:pPr>
            <a:endParaRPr lang="ru-RU" sz="1800" b="0" dirty="0">
              <a:solidFill>
                <a:srgbClr val="59101C"/>
              </a:solidFill>
              <a:latin typeface="Roboto (Заголовки)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0ABAEAD-3082-4613-A391-F05B56109639}"/>
              </a:ext>
            </a:extLst>
          </p:cNvPr>
          <p:cNvSpPr txBox="1">
            <a:spLocks/>
          </p:cNvSpPr>
          <p:nvPr/>
        </p:nvSpPr>
        <p:spPr>
          <a:xfrm>
            <a:off x="440730" y="1184682"/>
            <a:ext cx="8528965" cy="888880"/>
          </a:xfrm>
          <a:prstGeom prst="rect">
            <a:avLst/>
          </a:prstGeom>
        </p:spPr>
        <p:txBody>
          <a:bodyPr vert="horz" lIns="205740" tIns="34290" rIns="0" bIns="3429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defTabSz="844083">
              <a:lnSpc>
                <a:spcPct val="100000"/>
              </a:lnSpc>
            </a:pPr>
            <a:endParaRPr lang="ru-RU" sz="4000" dirty="0">
              <a:solidFill>
                <a:srgbClr val="59101C"/>
              </a:solidFill>
              <a:latin typeface="Roboto"/>
              <a:ea typeface="Helvetica Neue"/>
              <a:cs typeface="Arial" panose="020B0604020202020204" pitchFamily="34" charset="0"/>
              <a:sym typeface="Helvetica Neue"/>
            </a:endParaRPr>
          </a:p>
        </p:txBody>
      </p:sp>
      <p:pic>
        <p:nvPicPr>
          <p:cNvPr id="3" name="Рисунок 2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36E47D2D-1605-319C-0264-1FA1AB440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21" y="248857"/>
            <a:ext cx="1007085" cy="88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6FCD997-CFBE-404B-8FA1-1C94A18EAB5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59111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 t="29783" b="37125"/>
          <a:stretch>
            <a:fillRect/>
          </a:stretch>
        </p:blipFill>
        <p:spPr>
          <a:xfrm>
            <a:off x="10375691" y="763452"/>
            <a:ext cx="1645790" cy="176999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нак&#10;&#10;Автоматически созданное описание">
            <a:extLst>
              <a:ext uri="{FF2B5EF4-FFF2-40B4-BE49-F238E27FC236}">
                <a16:creationId xmlns:a16="http://schemas.microsoft.com/office/drawing/2014/main" id="{9625CB69-BA58-C8BB-3AFA-944337B05A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252" y="365208"/>
            <a:ext cx="1741626" cy="5623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8D44482-AF8A-B2A6-4C60-CD49A1E5B8B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rgbClr val="70141E">
                <a:tint val="45000"/>
                <a:satMod val="400000"/>
              </a:srgb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91"/>
          <a:stretch/>
        </p:blipFill>
        <p:spPr>
          <a:xfrm>
            <a:off x="10205266" y="183483"/>
            <a:ext cx="2041111" cy="60342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11059D-2880-4955-1824-40915223D6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68" y="471343"/>
            <a:ext cx="2570548" cy="43613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7827032-E633-96EC-8193-5380E4E90F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19" y="217206"/>
            <a:ext cx="3078020" cy="7756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0083138-8F86-B9DD-6747-2D72598865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58" y="214100"/>
            <a:ext cx="1267667" cy="9903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27774" y="1239222"/>
            <a:ext cx="941728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80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педагогов: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компетентности педагогических работников в вопросах  духовно-нравственного воспитания дошкольников;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объединение усилий педагогов и родителей при организации работы по приобщению к семейным ценностям;</a:t>
            </a:r>
          </a:p>
          <a:p>
            <a:pPr indent="228600" algn="just">
              <a:spcAft>
                <a:spcPts val="800"/>
              </a:spcAft>
            </a:pPr>
            <a:r>
              <a:rPr lang="ru-RU" sz="2400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гармонизация детско-родительских отношений;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педагогической компетенции родителей в духовно-нравственном воспитании детей;</a:t>
            </a:r>
          </a:p>
          <a:p>
            <a:pPr marL="342900" indent="-342900" algn="just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социального партнёрства ДОУ и семьи в вопросах духовно-нравственного воспитания детей;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97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356</Words>
  <Application>Microsoft Office PowerPoint</Application>
  <PresentationFormat>Широкоэкранный</PresentationFormat>
  <Paragraphs>63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Helvetica Neue</vt:lpstr>
      <vt:lpstr>Roboto</vt:lpstr>
      <vt:lpstr>Roboto (Заголовки)</vt:lpstr>
      <vt:lpstr>Roboto Condensed</vt:lpstr>
      <vt:lpstr>Times New Roman</vt:lpstr>
      <vt:lpstr>Wingdings</vt:lpstr>
      <vt:lpstr>Тема Office</vt:lpstr>
      <vt:lpstr>    ДЕТСКАЯ МУЛЬТСТУДИЯ  «Капитошка» 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МУЛЬТСТУДИЯ «Что такое хорошо и что такое плохо в моей СЕМЬЕ»   </dc:title>
  <cp:lastModifiedBy>1</cp:lastModifiedBy>
  <cp:revision>47</cp:revision>
  <dcterms:modified xsi:type="dcterms:W3CDTF">2023-12-01T09:58:14Z</dcterms:modified>
</cp:coreProperties>
</file>