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76" r:id="rId3"/>
    <p:sldId id="277" r:id="rId4"/>
    <p:sldId id="278" r:id="rId5"/>
    <p:sldId id="286" r:id="rId6"/>
    <p:sldId id="284" r:id="rId7"/>
    <p:sldId id="285" r:id="rId8"/>
    <p:sldId id="279" r:id="rId9"/>
    <p:sldId id="288" r:id="rId10"/>
    <p:sldId id="280" r:id="rId11"/>
    <p:sldId id="290" r:id="rId12"/>
    <p:sldId id="281" r:id="rId13"/>
    <p:sldId id="282" r:id="rId14"/>
    <p:sldId id="289" r:id="rId15"/>
    <p:sldId id="262" r:id="rId16"/>
    <p:sldId id="263" r:id="rId17"/>
    <p:sldId id="287" r:id="rId18"/>
    <p:sldId id="264" r:id="rId19"/>
    <p:sldId id="265" r:id="rId20"/>
    <p:sldId id="292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B8C7-AE66-4549-8D75-93377AFEC11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1FB9-810F-42D3-B46C-A12F811F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126B-8FC9-44D9-9ABE-1114B2DAE46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B8FF-579E-4601-9701-F98D324F3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D109-0972-483E-86B5-17481AE4E98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6888-33CE-46F2-8F36-824DF13A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CFBE-5E8C-4537-9167-59E2485FD51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4976-EF60-4DC1-96CC-C893C9525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3A63-63B7-4DA5-84FF-CCD1B4126A2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6987-8B89-455E-AA2F-D47E45F0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322A-A3D0-4794-9B71-B06828581088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DA39-9B4C-4DB2-9711-6078138E6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ECBB-D072-4316-95BB-873A06A5F452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9582-76E7-49B6-A7BD-C7D0BDDF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C2D9-CFEA-4757-8F52-82BF671074CC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21E7-FCF0-41E6-B383-C3A2BB9AA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45C-D736-4722-82B2-2AE15C3FF2F8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591F-CA2E-49C0-98D3-D4BA1D2D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E840-9DE1-4F80-8D64-71AE3810D91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3954-D192-48BF-A0DF-6CE5821E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64D4-9FCF-481D-AB09-5A41C6FD595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0DE4-7D0F-4E52-9E5F-646A3368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24E65-678F-49F4-B359-D83AB73054A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6FC1F-FAA0-4DC7-9A5E-81F1892A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jpe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jpe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18" Type="http://schemas.openxmlformats.org/officeDocument/2006/relationships/slide" Target="slide10.xml"/><Relationship Id="rId3" Type="http://schemas.openxmlformats.org/officeDocument/2006/relationships/oleObject" Target="../embeddings/oleObject1.bin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slide" Target="slide15.xml"/><Relationship Id="rId5" Type="http://schemas.openxmlformats.org/officeDocument/2006/relationships/oleObject" Target="../embeddings/oleObject2.bin"/><Relationship Id="rId15" Type="http://schemas.openxmlformats.org/officeDocument/2006/relationships/slide" Target="slide25.xml"/><Relationship Id="rId10" Type="http://schemas.openxmlformats.org/officeDocument/2006/relationships/slide" Target="slide27.xml"/><Relationship Id="rId4" Type="http://schemas.openxmlformats.org/officeDocument/2006/relationships/image" Target="../media/image2.emf"/><Relationship Id="rId9" Type="http://schemas.openxmlformats.org/officeDocument/2006/relationships/slide" Target="slide19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7808" y="2708920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C00000"/>
                </a:solidFill>
                <a:latin typeface="Arial" charset="0"/>
              </a:rPr>
              <a:t>Города - герои</a:t>
            </a:r>
            <a:r>
              <a:rPr lang="ru-RU" sz="6000" b="1" i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ial" charset="0"/>
              </a:rPr>
            </a:br>
            <a:endParaRPr lang="ru-RU" sz="6000" b="1" i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827584" y="357188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Великой Отечественной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войне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посвящается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" y="4857206"/>
            <a:ext cx="457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5" name="Picture 31" descr="C:\Documents and Settings\Admin\Рабочий стол\городо\Ленинград\a3a54ef05df45fa7396ab3ab5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346200"/>
            <a:ext cx="2425700" cy="335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76" name="Picture 32" descr="C:\Documents and Settings\Admin\Рабочий стол\городо\Ленинград\0_3e15_10bf4a5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2503487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172" name="Picture 28" descr="C:\Documents and Settings\Admin\Рабочий стол\городо\Ленинград\1110_lr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434975"/>
            <a:ext cx="3738563" cy="2922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5214938" y="4357688"/>
            <a:ext cx="3929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Кольцо блокады Ленинграда было прорвано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18 января 1943 года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4071934" y="14285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8134" name="Рисунок 4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3452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5" descr="leningr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7188"/>
            <a:ext cx="3214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4572000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6" name="Рисунок 7" descr="3821_msg-bi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00037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69875"/>
            <a:ext cx="5545138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Волгоград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971550" y="1762125"/>
            <a:ext cx="72009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ВОЛГОГРАДУ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 И МЕДАЛИ "ЗОЛОТАЯ ЗВЕЗДА"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Волгограда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Волгограду, орден Ленина и медаль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143875" y="6500813"/>
            <a:ext cx="785813" cy="285750"/>
          </a:xfrm>
          <a:prstGeom prst="actionButtonBlan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4" name="Picture 42" descr="C:\Documents and Settings\Admin\Рабочий стол\городо\Сталинградская битва\0_51874_bd2cd64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1795463"/>
            <a:ext cx="3095625" cy="211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38" name="Picture 46" descr="C:\Documents and Settings\Admin\Рабочий стол\городо\Сталинградская битва\878_37314528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88" y="276225"/>
            <a:ext cx="3132137" cy="224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17" name="Picture 25" descr="C:\Documents and Settings\Admin\Рабочий стол\1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292600"/>
            <a:ext cx="3097213" cy="23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33" name="Picture 41" descr="C:\Documents and Settings\Admin\Рабочий стол\городо\Сталинградская битва\uf-2762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989138"/>
            <a:ext cx="2520950" cy="338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11" name="Picture 19" descr="C:\Documents and Settings\Admin\Рабочий стол\stalingrad185dom-havlova.jpg"/>
          <p:cNvPicPr>
            <a:picLocks noChangeAspect="1" noChangeArrowheads="1"/>
          </p:cNvPicPr>
          <p:nvPr/>
        </p:nvPicPr>
        <p:blipFill rotWithShape="1">
          <a:blip r:embed="rId7"/>
          <a:srcRect t="3150"/>
          <a:stretch/>
        </p:blipFill>
        <p:spPr bwMode="auto">
          <a:xfrm>
            <a:off x="2411413" y="4352925"/>
            <a:ext cx="3114675" cy="212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orelDRAW" r:id="rId8" imgW="4836240" imgH="2093040" progId="">
                  <p:embed/>
                </p:oleObj>
              </mc:Choice>
              <mc:Fallback>
                <p:oleObj name="CorelDRAW" r:id="rId8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6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17" name="5-конечная звезда 16"/>
          <p:cNvSpPr/>
          <p:nvPr/>
        </p:nvSpPr>
        <p:spPr>
          <a:xfrm>
            <a:off x="7092280" y="543149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2574048"/>
            <a:ext cx="1824765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Битва за Сталинград длилась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17 июля 1942 года по 2 февраля 1943 года.</a:t>
            </a:r>
          </a:p>
        </p:txBody>
      </p:sp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3024188" y="4348163"/>
            <a:ext cx="18240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Дом Павлова</a:t>
            </a:r>
          </a:p>
        </p:txBody>
      </p:sp>
      <p:sp>
        <p:nvSpPr>
          <p:cNvPr id="18" name="5-конечная звезда 17"/>
          <p:cNvSpPr/>
          <p:nvPr/>
        </p:nvSpPr>
        <p:spPr>
          <a:xfrm>
            <a:off x="1210134" y="1055589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firstslide" highlightClick="1"/>
          </p:cNvPr>
          <p:cNvSpPr/>
          <p:nvPr/>
        </p:nvSpPr>
        <p:spPr>
          <a:xfrm>
            <a:off x="8143875" y="6510338"/>
            <a:ext cx="785813" cy="285750"/>
          </a:xfrm>
          <a:prstGeom prst="actionButtonForwardNex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4500563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0" name="Рисунок 4" descr="118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357188"/>
            <a:ext cx="67627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3" y="269875"/>
            <a:ext cx="561657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Севастополь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971550" y="1782763"/>
            <a:ext cx="72009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СЕВАСТОПОЛЮ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 И МЕДАЛИ "ЗОЛОТАЯ ЗВЕЗДА"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Севастополя в борьбе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немецко-фашистскими захватчиками, и в ознаменование 20-летия победы советского народа в Великой Отечественной войне 1941-1945 гг. вручить городу-герою Севастополю орден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7" name="Picture 53" descr="C:\Documents and Settings\Admin\Рабочий стол\городо\Севастополь\kar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0525"/>
            <a:ext cx="3671887" cy="25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433" name="Picture 49" descr="C:\Documents and Settings\Admin\Рабочий стол\городо\Севастополь\Oborona_sevastopolya_1911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00388"/>
            <a:ext cx="3748087" cy="2849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7893" y="116632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16435" name="Picture 51" descr="C:\Documents and Settings\Admin\Рабочий стол\городо\Севастополь\8(93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9575"/>
            <a:ext cx="4143375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436" name="Picture 52" descr="C:\Documents and Settings\Admin\Рабочий стол\городо\Севастополь\1942may_soviet_marines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6513" y="3957638"/>
            <a:ext cx="3598862" cy="249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4787900" y="2987675"/>
            <a:ext cx="3744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Севастополь был освобождён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9 мая 1944 года.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4323807" y="3137350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4500563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Рисунок 4" descr="c4f77154d569be48e47b0c6f1f21-e13244761037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285750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269875"/>
            <a:ext cx="589597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Новороссийск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971550" y="1620838"/>
            <a:ext cx="72009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НОВОРОССИЙСКУ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трудящимися Новороссийска и воинами Советской Армии, Военно-Морского Флота и авиации в годы Великой Отечественной войны, и в ознаменовании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30-летия разгрома фашистских войск при защите Северного Кавказа присвоить городу Новороссийску  почетное звание «Город-Герой»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14 сентября 1973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6" name="Picture 54" descr="C:\Documents and Settings\Admin\Рабочий стол\городо\Новороссийск\kunikovcy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3279775" cy="2449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85" name="Picture 53" descr="C:\Documents and Settings\Admin\Рабочий стол\городо\Новороссийск\1267000684_5f0b93cb9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429000"/>
            <a:ext cx="3324225" cy="2303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30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18483" name="Picture 51" descr="C:\Documents and Settings\Admin\Рабочий стол\городо\Новороссийск\Ogon s korable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4975" y="3468688"/>
            <a:ext cx="4503738" cy="301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84" name="Picture 52" descr="C:\Documents and Settings\Admin\Рабочий стол\городо\Новороссийск\0_17e78_af5fecb_X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382588"/>
            <a:ext cx="3455988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227" name="TextBox 5"/>
          <p:cNvSpPr txBox="1">
            <a:spLocks noChangeArrowheads="1"/>
          </p:cNvSpPr>
          <p:nvPr/>
        </p:nvSpPr>
        <p:spPr bwMode="auto">
          <a:xfrm>
            <a:off x="3779838" y="904875"/>
            <a:ext cx="1412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Героическая оборона Малой земли длилась 225 дней -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февраля 1943 года по сентябрь 1943 года.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6624228" y="2852936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8425" y="836613"/>
          <a:ext cx="904557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orelDRAW" r:id="rId3" imgW="4836600" imgH="2310120" progId="">
                  <p:embed/>
                </p:oleObj>
              </mc:Choice>
              <mc:Fallback>
                <p:oleObj name="CorelDRAW" r:id="rId3" imgW="4836600" imgH="2310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836613"/>
                        <a:ext cx="9045575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4879975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79975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5-конечная звезда 12"/>
          <p:cNvSpPr/>
          <p:nvPr/>
        </p:nvSpPr>
        <p:spPr>
          <a:xfrm>
            <a:off x="1691680" y="2636912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2124075" y="2654300"/>
            <a:ext cx="1439863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1770063" y="2160588"/>
            <a:ext cx="180022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</a:t>
            </a: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1116013" y="3455988"/>
            <a:ext cx="1289050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2275" y="231775"/>
            <a:ext cx="575945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ВОИНСКОЙ СЛАВЫ</a:t>
            </a: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64224" y="2104233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83568" y="3434099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>
            <a:hlinkClick r:id="rId10" action="ppaction://hlinksldjump"/>
          </p:cNvPr>
          <p:cNvSpPr txBox="1"/>
          <p:nvPr/>
        </p:nvSpPr>
        <p:spPr>
          <a:xfrm>
            <a:off x="3643313" y="4714875"/>
            <a:ext cx="10795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Керчь</a:t>
            </a:r>
          </a:p>
        </p:txBody>
      </p:sp>
      <p:sp>
        <p:nvSpPr>
          <p:cNvPr id="22" name="TextBox 21">
            <a:hlinkClick r:id="rId11" action="ppaction://hlinksldjump"/>
          </p:cNvPr>
          <p:cNvSpPr txBox="1"/>
          <p:nvPr/>
        </p:nvSpPr>
        <p:spPr>
          <a:xfrm>
            <a:off x="3787775" y="2852738"/>
            <a:ext cx="1792288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23" name="TextBox 22">
            <a:hlinkClick r:id="rId12" action="ppaction://hlinksldjump"/>
          </p:cNvPr>
          <p:cNvSpPr txBox="1"/>
          <p:nvPr/>
        </p:nvSpPr>
        <p:spPr>
          <a:xfrm>
            <a:off x="1547813" y="3068638"/>
            <a:ext cx="10636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Киев</a:t>
            </a:r>
          </a:p>
        </p:txBody>
      </p:sp>
      <p:sp>
        <p:nvSpPr>
          <p:cNvPr id="24" name="TextBox 23">
            <a:hlinkClick r:id="rId13" action="ppaction://hlinksldjump"/>
          </p:cNvPr>
          <p:cNvSpPr txBox="1"/>
          <p:nvPr/>
        </p:nvSpPr>
        <p:spPr>
          <a:xfrm>
            <a:off x="2214563" y="4071938"/>
            <a:ext cx="12795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Одесса</a:t>
            </a:r>
          </a:p>
        </p:txBody>
      </p:sp>
      <p:sp>
        <p:nvSpPr>
          <p:cNvPr id="25" name="TextBox 24">
            <a:hlinkClick r:id="rId14" action="ppaction://hlinksldjump"/>
          </p:cNvPr>
          <p:cNvSpPr txBox="1"/>
          <p:nvPr/>
        </p:nvSpPr>
        <p:spPr>
          <a:xfrm>
            <a:off x="3708400" y="4032250"/>
            <a:ext cx="2087563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Севастополь</a:t>
            </a:r>
          </a:p>
        </p:txBody>
      </p:sp>
      <p:sp>
        <p:nvSpPr>
          <p:cNvPr id="26" name="TextBox 25">
            <a:hlinkClick r:id="rId15" action="ppaction://hlinksldjump"/>
          </p:cNvPr>
          <p:cNvSpPr txBox="1"/>
          <p:nvPr/>
        </p:nvSpPr>
        <p:spPr>
          <a:xfrm>
            <a:off x="3402013" y="3573463"/>
            <a:ext cx="23764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27" name="TextBox 26">
            <a:hlinkClick r:id="rId16" action="ppaction://hlinksldjump"/>
          </p:cNvPr>
          <p:cNvSpPr txBox="1"/>
          <p:nvPr/>
        </p:nvSpPr>
        <p:spPr>
          <a:xfrm>
            <a:off x="2865438" y="3141663"/>
            <a:ext cx="89693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Тула</a:t>
            </a:r>
          </a:p>
        </p:txBody>
      </p:sp>
      <p:sp>
        <p:nvSpPr>
          <p:cNvPr id="28" name="TextBox 27">
            <a:hlinkClick r:id="rId17" action="ppaction://hlinksldjump"/>
          </p:cNvPr>
          <p:cNvSpPr txBox="1"/>
          <p:nvPr/>
        </p:nvSpPr>
        <p:spPr>
          <a:xfrm>
            <a:off x="5924550" y="3386138"/>
            <a:ext cx="1792288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</a:t>
            </a:r>
          </a:p>
        </p:txBody>
      </p:sp>
      <p:sp>
        <p:nvSpPr>
          <p:cNvPr id="29" name="TextBox 28">
            <a:hlinkClick r:id="rId18" action="ppaction://hlinksldjump"/>
          </p:cNvPr>
          <p:cNvSpPr txBox="1"/>
          <p:nvPr/>
        </p:nvSpPr>
        <p:spPr>
          <a:xfrm>
            <a:off x="4125913" y="2325688"/>
            <a:ext cx="1792287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</a:t>
            </a:r>
          </a:p>
        </p:txBody>
      </p:sp>
      <p:sp>
        <p:nvSpPr>
          <p:cNvPr id="30" name="TextBox 29">
            <a:hlinkClick r:id="rId8" action="ppaction://hlinksldjump"/>
          </p:cNvPr>
          <p:cNvSpPr txBox="1"/>
          <p:nvPr/>
        </p:nvSpPr>
        <p:spPr>
          <a:xfrm>
            <a:off x="649288" y="2636838"/>
            <a:ext cx="10636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Брест</a:t>
            </a:r>
          </a:p>
        </p:txBody>
      </p:sp>
      <p:sp>
        <p:nvSpPr>
          <p:cNvPr id="31" name="5-конечная звезда 30"/>
          <p:cNvSpPr/>
          <p:nvPr/>
        </p:nvSpPr>
        <p:spPr>
          <a:xfrm>
            <a:off x="251520" y="2564904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1115616" y="3023464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2399550" y="3179068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1682536" y="3991185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3135260" y="4514219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3291732" y="3991184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2994258" y="3506107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5529812" y="3400196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3761624" y="2316195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3363848" y="2829895"/>
            <a:ext cx="497216" cy="426949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Рисунок 2" descr="447138ff386d1965709b6796c3f4cbd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"/>
            <a:ext cx="85010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4357688"/>
          <a:ext cx="4572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CorelDRAW" r:id="rId4" imgW="4836240" imgH="2093040" progId="">
                  <p:embed/>
                </p:oleObj>
              </mc:Choice>
              <mc:Fallback>
                <p:oleObj name="CorelDRAW" r:id="rId4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57688"/>
                        <a:ext cx="45720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51207" name="Рисунок 5" descr="058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2714625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Рисунок 6" descr="article_yRMNwJ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5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875" y="269875"/>
            <a:ext cx="403225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Тула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-14288" y="4868863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68863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971550" y="1689100"/>
            <a:ext cx="72009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ТУЛЕ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мужество и стойкость, проявленные защитниками Тулы при героической обороне города, сыгравшую важную роль в разгроме немецко-фашистских войск под Москвой в период Великой Отечественной войны, присвоить городу Туле почетное звание «Город-Герой»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вручением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7 декабря 1976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88" name="Picture 60" descr="C:\Documents and Settings\Admin\Рабочий стол\городо\Тула\post-1151433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857625"/>
            <a:ext cx="3670300" cy="258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2586" name="Picture 58" descr="C:\Documents and Settings\Admin\Рабочий стол\городо\Тула\2073630.jpg"/>
          <p:cNvPicPr>
            <a:picLocks noChangeAspect="1" noChangeArrowheads="1"/>
          </p:cNvPicPr>
          <p:nvPr/>
        </p:nvPicPr>
        <p:blipFill rotWithShape="1">
          <a:blip r:embed="rId4"/>
          <a:srcRect l="2374"/>
          <a:stretch/>
        </p:blipFill>
        <p:spPr bwMode="auto">
          <a:xfrm>
            <a:off x="438150" y="765175"/>
            <a:ext cx="3290888" cy="4751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1013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22587" name="Picture 59" descr="C:\Documents and Settings\Admin\Рабочий стол\городо\Тула\5794797b37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142875"/>
            <a:ext cx="381000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3322" name="TextBox 5"/>
          <p:cNvSpPr txBox="1">
            <a:spLocks noChangeArrowheads="1"/>
          </p:cNvSpPr>
          <p:nvPr/>
        </p:nvSpPr>
        <p:spPr bwMode="auto">
          <a:xfrm>
            <a:off x="3714750" y="2786063"/>
            <a:ext cx="507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Октябрь – ноябрь 1941 года – освобождение оружейной столицы России Тулы.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3995936" y="1268760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688" y="269875"/>
            <a:ext cx="5246687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Мурманск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971550" y="1782763"/>
            <a:ext cx="72009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МУРМАНСКУ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 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мужество и стойкость, проявленные при защите Мурманска трудящимися города, воинами Советской Армии, Военно-Морского Флота в годы Великой Отечественной войны, присвоить городу Мурманску почетное звание «Город-герой»,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вручением ордена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6 мая 1985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0" name="Picture 64" descr="C:\Documents and Settings\Admin\Рабочий стол\городо\Мурманск\005-zapolyarye-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3810000" cy="252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4637" name="Picture 61" descr="C:\Documents and Settings\Admin\Рабочий стол\городо\Мурманск\dcdf376d6ef5494f2803d7cf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1663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C:\Documents and Settings\Admin\Рабочий стол\bob11.jpg"/>
          <p:cNvPicPr>
            <a:picLocks noChangeAspect="1" noChangeArrowheads="1"/>
          </p:cNvPicPr>
          <p:nvPr/>
        </p:nvPicPr>
        <p:blipFill rotWithShape="1">
          <a:blip r:embed="rId7"/>
          <a:srcRect r="2540"/>
          <a:stretch/>
        </p:blipFill>
        <p:spPr bwMode="auto">
          <a:xfrm>
            <a:off x="5148263" y="4000500"/>
            <a:ext cx="3505200" cy="252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7990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24639" name="Picture 63" descr="C:\Documents and Settings\Admin\Рабочий стол\городо\Мурманск\�������� ������ ��������� �� ������������� �������������� ���������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387350"/>
            <a:ext cx="3544888" cy="23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5-конечная звезда 10"/>
          <p:cNvSpPr/>
          <p:nvPr/>
        </p:nvSpPr>
        <p:spPr>
          <a:xfrm>
            <a:off x="4311400" y="466449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4" name="TextBox 6"/>
          <p:cNvSpPr txBox="1">
            <a:spLocks noChangeArrowheads="1"/>
          </p:cNvSpPr>
          <p:nvPr/>
        </p:nvSpPr>
        <p:spPr bwMode="auto">
          <a:xfrm>
            <a:off x="4427538" y="28575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 долю Мурманска выпало 1200 военных дней и ночей. С первого дня войны город стал фронтовым. Военная угроза Мурманску снята в 1944 году.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50" y="269875"/>
            <a:ext cx="5049838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Смоленск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1036"/>
          <p:cNvSpPr txBox="1">
            <a:spLocks noChangeArrowheads="1"/>
          </p:cNvSpPr>
          <p:nvPr/>
        </p:nvSpPr>
        <p:spPr bwMode="auto">
          <a:xfrm>
            <a:off x="971550" y="1936750"/>
            <a:ext cx="72009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СМОЛЕНСКУ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"ГОРОД-ГЕРОЙ"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мужество и стойкость, проявленные защитниками Смоленска, массовый героизм трудящихся в борьбе против немецко-фашистских захватчиков в годы Великой Отечественной войны городу Смоленску присвоено почетное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звание «Город-герой» с вручением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6 мая 1985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Н. Подгорный.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89" name="Picture 65" descr="C:\Documents and Settings\Admin\Рабочий стол\городо\Смоленск\a7aeeadb8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19175"/>
            <a:ext cx="3363912" cy="438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6687" name="Picture 63" descr="C:\Documents and Settings\Admin\Рабочий стол\городо\Смоленск\f_ww2_sov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640138"/>
            <a:ext cx="4216400" cy="290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9861" y="18864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923928" y="155679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701" name="Picture 77" descr="C:\Documents and Settings\Admin\Рабочий стол\городо\Смоленск\(080514101951)_Untitled-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04813"/>
            <a:ext cx="3694113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3708400" y="3143250"/>
            <a:ext cx="5021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Весной 1942 года освобождены 25 из 42 оккупированных районов. После Московской, Сталинградской, Курской битв, летом 1943 года завершилось освобождение Смоленщины.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150" y="269875"/>
            <a:ext cx="54737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Брестская крепость-герой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orelDRAW" r:id="rId5" imgW="2309400" imgH="4506840" progId="">
                  <p:embed/>
                </p:oleObj>
              </mc:Choice>
              <mc:Fallback>
                <p:oleObj name="CorelDRAW" r:id="rId5" imgW="2309400" imgH="4506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CorelDRAW" r:id="rId7" imgW="3381480" imgH="6872400" progId="">
                  <p:embed/>
                </p:oleObj>
              </mc:Choice>
              <mc:Fallback>
                <p:oleObj name="CorelDRAW" r:id="rId7" imgW="3381480" imgH="6872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971550" y="1412875"/>
            <a:ext cx="71993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БРЕСТСКОЙ КРЕПОСТИ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ПОЧЕТНОГО ЗВАНИЯ "КРЕПОСТЬ-ГЕРОЙ"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Отражая вероломное и внезапное нападение гитлеровских захватчиков на Советский Союз, защитники Брестской крепости в исключительно тяжелых условиях проявили в борьбе с немецко-фашистскими агрессорами выдающуюся воинскую доблесть, массовый героизм и мужество, ставшие символом беспримерной стойкости советского народа.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Отмечая исключительные заслуги защитников Брестской крепости перед Родиной и в ознаменование 20-летия победы советского народа в период Великой Отечественной войне 1941 - 1945 гг., присвоить Брестской крепости почетное звание «Крепость-Герой» с вручением ордена Ленина и медали «Золотая Звезда».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А. Микоян.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М. Георгадзе.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42" name="Picture 70" descr="C:\Documents and Settings\Admin\Рабочий стол\городо\Брестская крепость\20101007-ruscinem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515938"/>
            <a:ext cx="3671888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8741" name="Picture 69" descr="C:\Documents and Settings\Admin\Рабочий стол\городо\Брестская крепость\3br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3292475"/>
            <a:ext cx="3671888" cy="257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3" descr="C:\Documents and Settings\Admin\Рабочий стол\brestkre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7288" y="3722688"/>
            <a:ext cx="3776662" cy="278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8740" name="Picture 68" descr="C:\Documents and Settings\Admin\Рабочий стол\городо\Брестская крепость\1249891292_12326-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0638" y="442913"/>
            <a:ext cx="3624262" cy="233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5-конечная звезда 9"/>
          <p:cNvSpPr/>
          <p:nvPr/>
        </p:nvSpPr>
        <p:spPr>
          <a:xfrm>
            <a:off x="4099366" y="4643446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0" name="TextBox 11"/>
          <p:cNvSpPr txBox="1">
            <a:spLocks noChangeArrowheads="1"/>
          </p:cNvSpPr>
          <p:nvPr/>
        </p:nvSpPr>
        <p:spPr bwMode="auto">
          <a:xfrm>
            <a:off x="3786188" y="2865438"/>
            <a:ext cx="5072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В 4 часа утра 22 июня 1941 года на крепость обрушился бомбовый удар. Героическая оборона продолжалась до 20-х чисел июля 1941 года.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4196522" y="1357298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Рисунок 4" descr="ppa.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571750"/>
            <a:ext cx="3543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5" descr="s78675677.jpg"/>
          <p:cNvPicPr>
            <a:picLocks noChangeAspect="1"/>
          </p:cNvPicPr>
          <p:nvPr/>
        </p:nvPicPr>
        <p:blipFill>
          <a:blip r:embed="rId4"/>
          <a:srcRect b="6250"/>
          <a:stretch>
            <a:fillRect/>
          </a:stretch>
        </p:blipFill>
        <p:spPr bwMode="auto">
          <a:xfrm>
            <a:off x="0" y="0"/>
            <a:ext cx="48768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5072063" y="500063"/>
            <a:ext cx="3527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</a:t>
            </a:r>
          </a:p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4500563"/>
          <a:ext cx="4572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45720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orelDRAW" r:id="rId3" imgW="2309400" imgH="4506840" progId="">
                  <p:embed/>
                </p:oleObj>
              </mc:Choice>
              <mc:Fallback>
                <p:oleObj name="CorelDRAW" r:id="rId3" imgW="2309400" imgH="4506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orelDRAW" r:id="rId5" imgW="3381480" imgH="6872400" progId="">
                  <p:embed/>
                </p:oleObj>
              </mc:Choice>
              <mc:Fallback>
                <p:oleObj name="CorelDRAW" r:id="rId5" imgW="3381480" imgH="687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CorelDRAW" r:id="rId7" imgW="4836240" imgH="2093040" progId="">
                  <p:embed/>
                </p:oleObj>
              </mc:Choice>
              <mc:Fallback>
                <p:oleObj name="CorelDRAW" r:id="rId7" imgW="4836240" imgH="209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71550" y="1516063"/>
            <a:ext cx="72009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ПРИСВОЕНИИ ГОРОДУ МОСКВЕ 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ПОЧЁТНОГО ЗВАНИЯ «ГОРОД-ГЕРОЙ»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массовый героизм, мужество и стойкость, проявленные трудящимися столицы Союза Советских Социалистических Республик города Москвы в борьбе с немецко-фашистскими захватчиками, и в ознаменовании 20-летия победы советского народа в Великой Отечественной войне 1941-1945 гг. 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присвоить городу Москве почетное звание «Город-Герой» с вручением ордена Ленина и медали «Золотая Звезда». </a:t>
            </a:r>
          </a:p>
          <a:p>
            <a:pPr algn="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 Георгадзе.</a:t>
            </a:r>
          </a:p>
          <a:p>
            <a:pPr algn="r"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63" y="269875"/>
            <a:ext cx="46990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Москва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143875" y="6500813"/>
            <a:ext cx="785813" cy="285750"/>
          </a:xfrm>
          <a:prstGeom prst="actionButtonBlan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с. 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6057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 descr="C:\Documents and Settings\Admin\Рабочий стол\городо\Битва под Москвой\2010_05_10_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365625"/>
            <a:ext cx="3392488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pic>
        <p:nvPicPr>
          <p:cNvPr id="4125" name="Picture 29" descr="C:\Documents and Settings\Admin\Рабочий стол\городо\Битва под Москвой\moskva-41-g-ritie_individualinih_okopov._moskovskaa_bitva._1941_g..jpg"/>
          <p:cNvPicPr>
            <a:picLocks noChangeAspect="1" noChangeArrowheads="1"/>
          </p:cNvPicPr>
          <p:nvPr/>
        </p:nvPicPr>
        <p:blipFill rotWithShape="1">
          <a:blip r:embed="rId4"/>
          <a:srcRect l="2307" t="2038" r="2089"/>
          <a:stretch/>
        </p:blipFill>
        <p:spPr bwMode="auto">
          <a:xfrm>
            <a:off x="339725" y="908050"/>
            <a:ext cx="3035300" cy="4465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126" name="Picture 30" descr="C:\Documents and Settings\Admin\Рабочий стол\городо\Битва под Москвой\b5532.JPG"/>
          <p:cNvPicPr>
            <a:picLocks noChangeAspect="1" noChangeArrowheads="1"/>
          </p:cNvPicPr>
          <p:nvPr/>
        </p:nvPicPr>
        <p:blipFill rotWithShape="1">
          <a:blip r:embed="rId7"/>
          <a:srcRect t="3325" r="2000" b="2386"/>
          <a:stretch/>
        </p:blipFill>
        <p:spPr bwMode="auto">
          <a:xfrm>
            <a:off x="4211638" y="298450"/>
            <a:ext cx="3033712" cy="21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pic>
        <p:nvPicPr>
          <p:cNvPr id="4124" name="Picture 28" descr="C:\Documents and Settings\Admin\Рабочий стол\городо\Битва под Москвой\voi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0525" y="2060575"/>
            <a:ext cx="3357563" cy="21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  <a:extLst/>
        </p:spPr>
      </p:pic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3482975" y="2924175"/>
            <a:ext cx="18716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Сражение под Москвой продолжалось около семи месяцев –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 30 сентября 1941 года по 20 апреля 1942 года.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7603660" y="836712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firstslide" highlightClick="1"/>
          </p:cNvPr>
          <p:cNvSpPr/>
          <p:nvPr/>
        </p:nvSpPr>
        <p:spPr>
          <a:xfrm>
            <a:off x="8143875" y="6510338"/>
            <a:ext cx="785813" cy="285750"/>
          </a:xfrm>
          <a:prstGeom prst="actionButtonForwardNex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214290"/>
            <a:ext cx="33880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072462" y="214290"/>
            <a:ext cx="792088" cy="720080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firstslide" highlightClick="1"/>
          </p:cNvPr>
          <p:cNvSpPr/>
          <p:nvPr/>
        </p:nvSpPr>
        <p:spPr>
          <a:xfrm>
            <a:off x="8143875" y="6510338"/>
            <a:ext cx="785813" cy="285750"/>
          </a:xfrm>
          <a:prstGeom prst="actionButtonForwardNex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43" name="Рисунок 13" descr="017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143000"/>
            <a:ext cx="46624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Прямоугольник 14"/>
          <p:cNvSpPr>
            <a:spLocks noChangeArrowheads="1"/>
          </p:cNvSpPr>
          <p:nvPr/>
        </p:nvSpPr>
        <p:spPr bwMode="auto">
          <a:xfrm>
            <a:off x="5072063" y="3857625"/>
            <a:ext cx="3857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CC"/>
                </a:solidFill>
              </a:rPr>
              <a:t>Гитлеровское командование поставило задачу: овладеть Москвой к 16 октября 1941 г. В наступлении участвовали 75 вражеских дивизий, почти половина всех вооруженных сил противника.</a:t>
            </a:r>
            <a:endParaRPr lang="ru-RU">
              <a:solidFill>
                <a:srgbClr val="FFFFCC"/>
              </a:solidFill>
            </a:endParaRPr>
          </a:p>
        </p:txBody>
      </p:sp>
      <p:sp>
        <p:nvSpPr>
          <p:cNvPr id="44045" name="Прямоугольник 16"/>
          <p:cNvSpPr>
            <a:spLocks noChangeArrowheads="1"/>
          </p:cNvSpPr>
          <p:nvPr/>
        </p:nvSpPr>
        <p:spPr bwMode="auto">
          <a:xfrm>
            <a:off x="5072063" y="1071563"/>
            <a:ext cx="40719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30 сентября 1941 г. фашистские генералы отдали приказ о наступлении на Москву. План своего наступления фашисты назвали «Тайфун». Тайфун — сильный ветер, ураган, сметающий все на своем пути. Вот таким ураганом мечтали фашисты ворваться в Москву.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12700" y="4876800"/>
          <a:ext cx="4572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876800"/>
                        <a:ext cx="45720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414337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  <a:br>
              <a:rPr lang="ru-RU" b="1" kern="1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kern="1200" dirty="0"/>
          </a:p>
        </p:txBody>
      </p:sp>
      <p:pic>
        <p:nvPicPr>
          <p:cNvPr id="41988" name="Рисунок 8" descr="01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285875"/>
            <a:ext cx="4302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9"/>
          <p:cNvSpPr>
            <a:spLocks noChangeArrowheads="1"/>
          </p:cNvSpPr>
          <p:nvPr/>
        </p:nvSpPr>
        <p:spPr bwMode="auto">
          <a:xfrm>
            <a:off x="5143500" y="1285875"/>
            <a:ext cx="37147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Было трудно. Очень трудно. У немцев к началу битвы было танков 1700 — у нас 990, самолетов 1390 — у нас 677, орудий и минометов 14000 — у нас 7600. Но фашисты не смогли прорваться к Москве ни с юга, ни с севера.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4563" y="269875"/>
            <a:ext cx="46990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Москва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3017" name="Рисунок 11" descr="0_e397_ae385fcb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071563"/>
            <a:ext cx="4429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5214938" y="2786063"/>
            <a:ext cx="318611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Город-герой с 8 мая 1965.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69875"/>
            <a:ext cx="554355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герой Ленинград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14288" y="4879975"/>
          <a:ext cx="4572001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orelDRAW" r:id="rId3" imgW="4836240" imgH="2093040" progId="">
                  <p:embed/>
                </p:oleObj>
              </mc:Choice>
              <mc:Fallback>
                <p:oleObj name="CorelDRAW" r:id="rId3" imgW="4836240" imgH="209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879975"/>
                        <a:ext cx="4572001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30225" y="207963"/>
          <a:ext cx="946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orelDRAW" r:id="rId5" imgW="3381480" imgH="6872400" progId="">
                  <p:embed/>
                </p:oleObj>
              </mc:Choice>
              <mc:Fallback>
                <p:oleObj name="CorelDRAW" r:id="rId5" imgW="3381480" imgH="687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07963"/>
                        <a:ext cx="94615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805738" y="215900"/>
          <a:ext cx="869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CorelDRAW" r:id="rId7" imgW="2309400" imgH="4506840" progId="">
                  <p:embed/>
                </p:oleObj>
              </mc:Choice>
              <mc:Fallback>
                <p:oleObj name="CorelDRAW" r:id="rId7" imgW="2309400" imgH="45068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15900"/>
                        <a:ext cx="869950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971550" y="1557338"/>
            <a:ext cx="72009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ПРЕЗИДИУМА ВЕРХОВНОГО СОВЕТА СССР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ВРУЧЕНИИ ГОРОДУ-ГЕРОЮ ЛЕНИНГРАДУ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МЕДАЛИ "ЗОЛОТАЯ ЗВЕЗДА"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выдающиеся заслуги перед Родиной, мужество и героизм, проявленные трудящимися города Ленинграда в борьбе с немецко-фашистскими захватчиками в тяжелых условиях длительной вражеской блокады,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и в ознаменование 20-летия победы советского народа в Великой Отечественной войне 1941-1945 гг. вручить городу-герою Ленинграду,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ранее награжденному за эти заслуги орденом Ленина,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медаль «Золотая Звезда».</a:t>
            </a:r>
          </a:p>
          <a:p>
            <a:pPr algn="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Москва, Кремль.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8 мая 1965 г.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 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А. Микоян.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Секретарь Президиума Верховного Совета СССР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М. Георгадзе.</a:t>
            </a:r>
          </a:p>
          <a:p>
            <a:pPr>
              <a:spcBef>
                <a:spcPct val="50000"/>
              </a:spcBef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3438" y="274638"/>
            <a:ext cx="4043362" cy="58689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Огромный героизм и стойкость ленинградцев проявились во время Великой Отечественной войны. Почти 900 дней и ночей в условиях полной блокады города жители не только удержали город, но и оказали огромную помощь фронту. В результате встречного наступления Ленинградского и Волховского фронтов 18 января 1943 года блокадное кольцо было прорвано, но только 27 января 1944 года блокада города была полностью снята</a:t>
            </a:r>
            <a:endParaRPr lang="ru-RU" sz="200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Picture 27" descr="C:\Documents and Settings\Admin\Рабочий стол\городо\Ленинград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3419475" cy="210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Picture 29" descr="C:\Documents and Settings\Admin\Рабочий стол\городо\Ленинград\3659519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928938"/>
            <a:ext cx="3562350" cy="2395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3128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Лик войны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4572000"/>
          <a:ext cx="4572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CorelDRAW" r:id="rId5" imgW="4836240" imgH="2093040" progId="">
                  <p:embed/>
                </p:oleObj>
              </mc:Choice>
              <mc:Fallback>
                <p:oleObj name="CorelDRAW" r:id="rId5" imgW="4836240" imgH="209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45720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471</Words>
  <Application>Microsoft Office PowerPoint</Application>
  <PresentationFormat>Экран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CorelDRAW</vt:lpstr>
      <vt:lpstr>Города - герои </vt:lpstr>
      <vt:lpstr>Презентация PowerPoint</vt:lpstr>
      <vt:lpstr>Презентация PowerPoint</vt:lpstr>
      <vt:lpstr>Презентация PowerPoint</vt:lpstr>
      <vt:lpstr>Презентация PowerPoint</vt:lpstr>
      <vt:lpstr>Лик войны </vt:lpstr>
      <vt:lpstr>Презентация PowerPoint</vt:lpstr>
      <vt:lpstr>Презентация PowerPoint</vt:lpstr>
      <vt:lpstr>Огромный героизм и стойкость ленинградцев проявились во время Великой Отечественной войны. Почти 900 дней и ночей в условиях полной блокады города жители не только удержали город, но и оказали огромную помощь фронту. В результате встречного наступления Ленинградского и Волховского фронтов 18 января 1943 года блокадное кольцо было прорвано, но только 27 января 1944 года блокада города была полностью снята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123</cp:lastModifiedBy>
  <cp:revision>31</cp:revision>
  <dcterms:created xsi:type="dcterms:W3CDTF">2012-05-10T07:32:40Z</dcterms:created>
  <dcterms:modified xsi:type="dcterms:W3CDTF">2015-03-19T06:45:16Z</dcterms:modified>
</cp:coreProperties>
</file>