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1" r:id="rId2"/>
    <p:sldId id="262" r:id="rId3"/>
    <p:sldId id="265" r:id="rId4"/>
    <p:sldId id="263" r:id="rId5"/>
    <p:sldId id="264" r:id="rId6"/>
    <p:sldId id="266" r:id="rId7"/>
    <p:sldId id="268" r:id="rId8"/>
    <p:sldId id="267" r:id="rId9"/>
    <p:sldId id="270" r:id="rId10"/>
    <p:sldId id="271" r:id="rId11"/>
    <p:sldId id="287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5" r:id="rId23"/>
    <p:sldId id="286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00CC00"/>
    <a:srgbClr val="FF33CC"/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37394-7E6E-4618-BBC5-D5BF0D25F85E}" type="datetimeFigureOut">
              <a:rPr lang="ru-RU" smtClean="0"/>
              <a:pPr/>
              <a:t>20.03.2015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5EDD65-158F-4F7C-8811-C5A59A5DF6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EDD65-158F-4F7C-8811-C5A59A5DF6A9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5956F-7DD0-4F52-8EDA-37F79E8A8277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CCB41-B734-4813-972C-E17461C092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ADE88-ECDF-4298-8B28-14AB38FE139B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E6DF8-6E6B-41B6-8B41-2297AE1424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064B0-6AE3-43BF-A011-36FEE4E00B1D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46AB6-8A8F-4D2A-9D5D-AA3370D75E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7F407-0E64-48A7-B6F4-1CC76D02F9B5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20B27-FAF0-4403-9BBD-2AFE98346C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BF88D-3A83-4D6F-A65E-520F426C22D5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CB05A-7B55-47B9-B9DA-E5C3D089A9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3FE44-1F46-44D1-8432-0EEA5267C896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AF284-CF56-4227-8078-AA4F4C7926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3543F-660F-488A-97BF-4B29725DA3C7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3F9A8-10B6-47E8-93B7-1EA19FC967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85065-2005-4C0A-AF53-EA7A4F264C8F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73EBA-F5B5-4630-9965-74E8EBD9E5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5BB81-74A8-4C7A-915B-F2D52D872BFD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90333-15CE-49C3-A82F-E9848498C7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F8D1B-DB90-4C67-B7FE-94C9199E4AF3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60E9F-1BEE-4817-9E84-4BA9C5C208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4FE52-C02E-4A35-A7A4-0F21F77F1B84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F4748-D33C-4BE7-8BD0-C85DD93E14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E86698-0CED-40FB-B932-57536900887A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04BB4B-31FD-4235-B9AA-A097B4C4A6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strips dir="r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G:\&#1051;&#1102;&#1076;&#1084;&#1080;&#1083;&#1072;\&#1055;&#1056;&#1054;&#1045;&#1050;&#1058;\&#1043;&#1054;&#1058;&#1054;&#1042;&#1067;&#1049;%20&#1052;&#1040;&#1058;&#1045;&#1056;&#1048;&#1040;&#1051;\&#1055;&#1056;&#1054;&#1045;&#1050;&#1058;%20&#1063;&#1048;&#1057;&#1058;&#1070;&#1051;&#1068;&#1050;&#1040;\Ussatiy%20nan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5" Type="http://schemas.openxmlformats.org/officeDocument/2006/relationships/image" Target="../media/image11.jpeg"/><Relationship Id="rId4" Type="http://schemas.openxmlformats.org/officeDocument/2006/relationships/image" Target="../media/image5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&#1051;&#1102;&#1076;&#1084;&#1080;&#1083;&#1072;\&#1055;&#1056;&#1054;&#1045;&#1050;&#1058;\&#1043;&#1054;&#1058;&#1054;&#1042;&#1067;&#1049;%20&#1052;&#1040;&#1058;&#1045;&#1056;&#1048;&#1040;&#1051;\&#1063;&#1048;&#1057;&#1058;&#1070;&#1051;&#1068;&#1050;&#1040;\&#1055;&#1056;&#1054;&#1045;&#1050;&#1058;%20&#1063;&#1048;&#1057;&#1058;&#1070;&#1051;&#1068;&#1050;&#1040;\&#1055;&#1077;&#1089;&#1085;&#1103;%20&#1052;&#1072;&#1096;&#1080;%20&#1086;%20&#1095;&#1080;&#1089;&#1090;&#1086;&#1090;&#1077;&#160;-&#160;&#1041;&#1077;&#1079;%20&#1085;&#1072;....mp3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27.jpeg"/><Relationship Id="rId4" Type="http://schemas.openxmlformats.org/officeDocument/2006/relationships/image" Target="../media/image26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Содержимое 3" descr="Рисунок1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514" r="2272" b="2557"/>
          <a:stretch>
            <a:fillRect/>
          </a:stretch>
        </p:blipFill>
        <p:spPr>
          <a:xfrm>
            <a:off x="0" y="1587"/>
            <a:ext cx="9144000" cy="6856413"/>
          </a:xfrm>
        </p:spPr>
      </p:pic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>
          <a:xfrm>
            <a:off x="457200" y="642938"/>
            <a:ext cx="8229600" cy="1561926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00FF"/>
                </a:solidFill>
              </a:rPr>
              <a:t>ПРЕЗЕНТАЦИЯ ПРОЕКТА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11760" y="2780928"/>
            <a:ext cx="4392488" cy="76944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«ЧИСТЮЛЬКИ»</a:t>
            </a:r>
            <a:endParaRPr lang="ru-RU" sz="4400" b="1" spc="300" dirty="0">
              <a:ln w="11430" cmpd="sng">
                <a:solidFill>
                  <a:sysClr val="windowText" lastClr="00000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2055" name="Picture 7" descr="D:\Людмила\ДЛЯ САЙТА\АНИМАЦИЯ\12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3933056"/>
            <a:ext cx="2872730" cy="240877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11560" y="4221088"/>
            <a:ext cx="5184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ВТОРАЯ МЛАДШАЯ</a:t>
            </a:r>
          </a:p>
          <a:p>
            <a:pPr algn="ctr"/>
            <a:r>
              <a:rPr lang="ru-RU" sz="2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ГРУППА «Лисята»</a:t>
            </a:r>
          </a:p>
          <a:p>
            <a:pPr algn="ctr"/>
            <a:r>
              <a:rPr lang="ru-RU" sz="2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2013-2014 г.г.</a:t>
            </a:r>
            <a:endParaRPr lang="ru-RU" sz="28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00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Ussatiy na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460432" y="6926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11044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45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25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051" grpId="0"/>
      <p:bldP spid="5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39552" y="2348880"/>
            <a:ext cx="8208912" cy="193899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Оформление стенда «Детский сад день за днем» с непосредственным творческим участием детей</a:t>
            </a:r>
          </a:p>
          <a:p>
            <a:pPr marL="342900" indent="-3429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Постоянное консультирование родителей по теме «Воспитание и развитие культурно-гигиенических навыков у малышей»</a:t>
            </a:r>
          </a:p>
          <a:p>
            <a:pPr marL="342900" indent="-3429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Открытое мероприятие «Как дети учили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Хрюшу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мыть руки» </a:t>
            </a:r>
          </a:p>
          <a:p>
            <a:pPr marL="342900" indent="-3429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 Презентация проекта.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 descr="D:\Людмила\ПРОЕКТ\КАРТИНКИ ПО ГИГИЕНЕ\1235572606_c29aa45c4a5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3789040"/>
            <a:ext cx="3203507" cy="306896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67544" y="1772816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ПРОДУКТЫ РЕАЛИЗАЦИИ ПРОЕКТА</a:t>
            </a:r>
            <a:endParaRPr lang="ru-RU" sz="32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39752" y="1340768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4"/>
              </a:buBlip>
            </a:pPr>
            <a:endParaRPr lang="ru-RU" dirty="0"/>
          </a:p>
        </p:txBody>
      </p:sp>
      <p:pic>
        <p:nvPicPr>
          <p:cNvPr id="21509" name="Picture 5" descr="D:\Людмила\ПРОЕКТ\КАРТИНКИ ПО ГИГИЕНЕ\j0091689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404664"/>
            <a:ext cx="2290986" cy="1411995"/>
          </a:xfrm>
          <a:prstGeom prst="rect">
            <a:avLst/>
          </a:prstGeom>
          <a:noFill/>
        </p:spPr>
      </p:pic>
      <p:pic>
        <p:nvPicPr>
          <p:cNvPr id="22532" name="Picture 4" descr="D:\Людмила\ДЛЯ САЙТА\АНИМАЦИЯ\babochkia-503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7704" y="5589240"/>
            <a:ext cx="952500" cy="952500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12122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7.42831E-6 C 0.00192 -0.00069 0.00417 -0.00023 0.00574 -0.00185 C 0.00695 -0.003 0.00678 -0.00578 0.0073 -0.00763 C 0.00834 -0.01156 0.00903 -0.01549 0.01008 -0.01919 C 0.01129 -0.02358 0.01164 -0.02844 0.01303 -0.03283 C 0.01511 -0.03931 0.01841 -0.04509 0.02032 -0.05203 C 0.02136 -0.06521 0.02153 -0.07516 0.02605 -0.08672 C 0.02726 -0.09944 0.02778 -0.11586 0.03629 -0.12349 C 0.0382 -0.13159 0.0441 -0.15217 0.04931 -0.15633 C 0.06146 -0.16628 0.09098 -0.1672 0.10139 -0.16789 C 0.1066 -0.17021 0.11216 -0.17136 0.11737 -0.17368 C 0.12327 -0.17969 0.12639 -0.18085 0.13334 -0.18339 C 0.15139 -0.21507 0.18664 -0.21808 0.21442 -0.21993 C 0.23369 -0.21646 0.23178 -0.21715 0.24497 -0.20837 C 0.254 -0.18963 0.24827 -0.16535 0.23907 -0.14847 C 0.23646 -0.13737 0.23976 -0.14754 0.23334 -0.13899 C 0.23212 -0.13737 0.2316 -0.13482 0.23039 -0.1332 C 0.22258 -0.1228 0.2007 -0.11887 0.19133 -0.11771 C 0.18889 -0.11702 0.18646 -0.11632 0.18403 -0.11563 C 0.18108 -0.11493 0.1783 -0.1147 0.17535 -0.11378 C 0.16876 -0.11193 0.16303 -0.10777 0.15643 -0.10615 C 0.15313 -0.10314 0.14931 -0.10152 0.14636 -0.09828 C 0.14497 -0.0969 0.14497 -0.09366 0.14341 -0.0925 C 0.1408 -0.09042 0.13473 -0.0888 0.13473 -0.0888 C 0.13872 -0.06776 0.13577 -0.07539 0.14775 -0.06752 C 0.15799 -0.05388 0.20851 -0.06591 0.2231 -0.06752 C 0.23212 -0.0703 0.23074 -0.07446 0.24063 -0.07724 C 0.24792 -0.08371 0.25035 -0.0851 0.25799 -0.0888 C 0.26442 -0.09736 0.27379 -0.09828 0.28264 -0.10036 C 0.28942 -0.09967 0.29653 -0.10106 0.30296 -0.09828 C 0.30487 -0.09736 0.3033 -0.09273 0.30435 -0.09065 C 0.30539 -0.0888 0.30695 -0.08718 0.30869 -0.08672 C 0.31528 -0.08464 0.329 -0.08302 0.329 -0.08302 C 0.33195 -0.0666 0.3283 -0.08279 0.33334 -0.06938 C 0.33369 -0.06868 0.33577 -0.05851 0.33629 -0.05781 C 0.33733 -0.05642 0.33924 -0.05666 0.34063 -0.05596 C 0.3448 -0.03885 0.33629 -0.02266 0.32605 -0.01341 C 0.32518 -0.00948 0.32362 -0.00578 0.3231 -0.00185 C 0.32292 -0.00092 0.32292 0.01897 0.32032 0.02521 C 0.31858 0.02938 0.31633 0.03285 0.31442 0.03678 C 0.30921 0.04718 0.31494 0.04279 0.3073 0.04649 C 0.30539 0.05042 0.3033 0.05412 0.30139 0.05805 C 0.30053 0.05967 0.29844 0.05921 0.29705 0.0599 C 0.29046 0.06291 0.28351 0.06545 0.27674 0.06777 C 0.26407 0.07864 0.2474 0.07216 0.23334 0.06777 C 0.22952 0.06661 0.22553 0.06522 0.22171 0.06383 C 0.2198 0.06314 0.21598 0.06198 0.21598 0.06198 C 0.20591 0.05297 0.21806 0.06291 0.20574 0.05597 C 0.19844 0.05181 0.19289 0.04395 0.18542 0.04071 C 0.17883 0.0347 0.17153 0.03169 0.16372 0.02914 C 0.15504 0.02984 0.14619 0.02891 0.13768 0.03099 C 0.1323 0.03237 0.12744 0.04834 0.12744 0.04834 C 0.12518 0.05805 0.12344 0.06661 0.11737 0.07355 C 0.11476 0.07655 0.10869 0.08118 0.10869 0.08118 C 0.09983 0.09852 0.11181 0.07771 0.10139 0.08881 C 0.10001 0.0902 0.09983 0.09297 0.09862 0.09459 C 0.09567 0.09852 0.09133 0.10038 0.08837 0.10431 C 0.08716 0.10593 0.08699 0.10893 0.08542 0.11009 C 0.08334 0.11171 0.08074 0.11148 0.0783 0.11217 C 0.03525 0.1087 0.04167 0.11286 0.01737 0.10246 C 0.00764 0.08951 0.01251 0.09274 0.00435 0.08881 C 0.00209 0.07956 0.00035 0.07054 -0.00295 0.06198 C -0.00225 0.04441 8.05556E-6 0.01943 8.05556E-6 7.42831E-6 Z " pathEditMode="relative" ptsTypes="fffffffffffffffffffffffffffffffffffffffffffffffffffffffffffffff">
                                      <p:cBhvr>
                                        <p:cTn id="16" dur="5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27584" y="1988840"/>
            <a:ext cx="7488832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ЧЕМУ МЫ НАУЧИЛИСЬ?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advTm="47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283 Фото детей\ДЕТИ 4группы(2013-2017)\DSCN47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764704"/>
            <a:ext cx="4968552" cy="4677139"/>
          </a:xfrm>
          <a:prstGeom prst="rect">
            <a:avLst/>
          </a:prstGeom>
          <a:noFill/>
        </p:spPr>
      </p:pic>
      <p:pic>
        <p:nvPicPr>
          <p:cNvPr id="23555" name="Picture 3" descr="D:\Людмила\ДЛЯ САЙТА\РАМКИ ДЛЯ ФОТО\30a4ee6bc9a1d2ffe455936c2ddb338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80529" y="0"/>
            <a:ext cx="9324529" cy="6877673"/>
          </a:xfrm>
          <a:prstGeom prst="rect">
            <a:avLst/>
          </a:prstGeom>
          <a:noFill/>
        </p:spPr>
      </p:pic>
      <p:pic>
        <p:nvPicPr>
          <p:cNvPr id="5" name="Песня Маши о чистоте - Без на...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460432" y="260648"/>
            <a:ext cx="304800" cy="304800"/>
          </a:xfrm>
          <a:prstGeom prst="rect">
            <a:avLst/>
          </a:prstGeom>
        </p:spPr>
      </p:pic>
      <p:sp>
        <p:nvSpPr>
          <p:cNvPr id="6" name="Горизонтальный свиток 5"/>
          <p:cNvSpPr/>
          <p:nvPr/>
        </p:nvSpPr>
        <p:spPr>
          <a:xfrm>
            <a:off x="2411760" y="5949280"/>
            <a:ext cx="4608512" cy="648072"/>
          </a:xfrm>
          <a:prstGeom prst="horizontalScroll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ysClr val="windowText" lastClr="000000"/>
                </a:solidFill>
                <a:latin typeface="Bookman Old Style" pitchFamily="18" charset="0"/>
              </a:rPr>
              <a:t>МЫТЬ РУКИ!</a:t>
            </a:r>
            <a:endParaRPr lang="ru-RU" sz="2800" b="1" dirty="0">
              <a:solidFill>
                <a:sysClr val="windowText" lastClr="0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 advTm="4352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0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dmin\Desktop\283 Фото детей\ДЕТИ 4группы(2013-2017)\DSCN47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04664"/>
            <a:ext cx="4680520" cy="5616624"/>
          </a:xfrm>
          <a:prstGeom prst="rect">
            <a:avLst/>
          </a:prstGeom>
          <a:noFill/>
        </p:spPr>
      </p:pic>
      <p:pic>
        <p:nvPicPr>
          <p:cNvPr id="4" name="Picture 3" descr="D:\Людмила\ДЛЯ САЙТА\РАМКИ ДЛЯ ФОТО\30a4ee6bc9a1d2ffe455936c2ddb338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9673"/>
            <a:ext cx="9324529" cy="6877673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2051720" y="5949280"/>
            <a:ext cx="5616624" cy="648072"/>
          </a:xfrm>
          <a:prstGeom prst="horizontalScroll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ysClr val="windowText" lastClr="000000"/>
                </a:solidFill>
                <a:latin typeface="Bookman Old Style" pitchFamily="18" charset="0"/>
              </a:rPr>
              <a:t>НЕ РАЗБРЫЗГИВАТЬ ВОДУ</a:t>
            </a:r>
            <a:endParaRPr lang="ru-RU" sz="2800" b="1" dirty="0">
              <a:solidFill>
                <a:sysClr val="windowText" lastClr="0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 advTm="4649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DCIM\101NIKON\DSCN5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692696"/>
            <a:ext cx="4824248" cy="5832647"/>
          </a:xfrm>
          <a:prstGeom prst="rect">
            <a:avLst/>
          </a:prstGeom>
          <a:noFill/>
        </p:spPr>
      </p:pic>
      <p:pic>
        <p:nvPicPr>
          <p:cNvPr id="4" name="Picture 3" descr="D:\Людмила\ДЛЯ САЙТА\РАМКИ ДЛЯ ФОТО\30a4ee6bc9a1d2ffe455936c2ddb338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9" y="-19673"/>
            <a:ext cx="9324529" cy="6877673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979712" y="5949280"/>
            <a:ext cx="5616624" cy="648072"/>
          </a:xfrm>
          <a:prstGeom prst="horizontalScroll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ysClr val="windowText" lastClr="000000"/>
                </a:solidFill>
                <a:latin typeface="Bookman Old Style" pitchFamily="18" charset="0"/>
              </a:rPr>
              <a:t>МЫТЬ РУКИ ДО ЛОКТЯ</a:t>
            </a:r>
            <a:endParaRPr lang="ru-RU" sz="2800" b="1" dirty="0">
              <a:solidFill>
                <a:sysClr val="windowText" lastClr="0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 advTm="4415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DCIM\101NIKON\DSCN5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268760"/>
            <a:ext cx="5868144" cy="4401108"/>
          </a:xfrm>
          <a:prstGeom prst="rect">
            <a:avLst/>
          </a:prstGeom>
          <a:noFill/>
        </p:spPr>
      </p:pic>
      <p:pic>
        <p:nvPicPr>
          <p:cNvPr id="4" name="Picture 3" descr="D:\Людмила\ДЛЯ САЙТА\РАМКИ ДЛЯ ФОТО\30a4ee6bc9a1d2ffe455936c2ddb338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9" y="0"/>
            <a:ext cx="9324529" cy="6877673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331640" y="5949280"/>
            <a:ext cx="7416824" cy="648072"/>
          </a:xfrm>
          <a:prstGeom prst="horizontalScroll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ysClr val="windowText" lastClr="000000"/>
                </a:solidFill>
                <a:latin typeface="Bookman Old Style" pitchFamily="18" charset="0"/>
              </a:rPr>
              <a:t>ВЫТИРАТЬ РУКИ</a:t>
            </a:r>
            <a:endParaRPr lang="ru-RU" sz="2800" b="1" dirty="0">
              <a:solidFill>
                <a:sysClr val="windowText" lastClr="0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 advTm="4696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DCIM\101NIKON\DSCN52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620688"/>
            <a:ext cx="4515966" cy="5445224"/>
          </a:xfrm>
          <a:prstGeom prst="rect">
            <a:avLst/>
          </a:prstGeom>
          <a:noFill/>
        </p:spPr>
      </p:pic>
      <p:pic>
        <p:nvPicPr>
          <p:cNvPr id="4" name="Picture 3" descr="D:\Людмила\ДЛЯ САЙТА\РАМКИ ДЛЯ ФОТО\30a4ee6bc9a1d2ffe455936c2ddb338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9" y="0"/>
            <a:ext cx="9324529" cy="6877673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2411760" y="5949280"/>
            <a:ext cx="6480720" cy="648072"/>
          </a:xfrm>
          <a:prstGeom prst="horizontalScroll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ysClr val="windowText" lastClr="000000"/>
                </a:solidFill>
                <a:latin typeface="Bookman Old Style" pitchFamily="18" charset="0"/>
              </a:rPr>
              <a:t>ПРАВИЛЬНО ДЕРЖАТЬ ЛОЖКУ</a:t>
            </a:r>
            <a:endParaRPr lang="ru-RU" sz="2800" b="1" dirty="0">
              <a:solidFill>
                <a:sysClr val="windowText" lastClr="0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 advTm="4181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DCIM\101NIKON\DSCN52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980728"/>
            <a:ext cx="6127353" cy="4595270"/>
          </a:xfrm>
          <a:prstGeom prst="rect">
            <a:avLst/>
          </a:prstGeom>
          <a:noFill/>
        </p:spPr>
      </p:pic>
      <p:pic>
        <p:nvPicPr>
          <p:cNvPr id="4" name="Picture 3" descr="D:\Людмила\ДЛЯ САЙТА\РАМКИ ДЛЯ ФОТО\30a4ee6bc9a1d2ffe455936c2ddb338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9" y="-19673"/>
            <a:ext cx="9324529" cy="6877673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763688" y="6021288"/>
            <a:ext cx="6732240" cy="648072"/>
          </a:xfrm>
          <a:prstGeom prst="horizontalScroll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ysClr val="windowText" lastClr="000000"/>
                </a:solidFill>
                <a:latin typeface="Bookman Old Style" pitchFamily="18" charset="0"/>
              </a:rPr>
              <a:t>ВЫТИРАТЬ РОТ САЛФЕТКОЙ</a:t>
            </a:r>
            <a:endParaRPr lang="ru-RU" sz="2800" b="1" dirty="0">
              <a:solidFill>
                <a:sysClr val="windowText" lastClr="0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 advTm="4462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283 Фото детей\ДЕТИ 4группы(2013-2017)\DSCN48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980728"/>
            <a:ext cx="6271369" cy="4703277"/>
          </a:xfrm>
          <a:prstGeom prst="rect">
            <a:avLst/>
          </a:prstGeom>
          <a:noFill/>
        </p:spPr>
      </p:pic>
      <p:pic>
        <p:nvPicPr>
          <p:cNvPr id="4" name="Picture 3" descr="D:\Людмила\ДЛЯ САЙТА\РАМКИ ДЛЯ ФОТО\30a4ee6bc9a1d2ffe455936c2ddb338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9" y="0"/>
            <a:ext cx="9324529" cy="6877673"/>
          </a:xfrm>
          <a:prstGeom prst="rect">
            <a:avLst/>
          </a:prstGeom>
          <a:noFill/>
        </p:spPr>
      </p:pic>
      <p:sp>
        <p:nvSpPr>
          <p:cNvPr id="5" name="Горизонтальный свиток 4"/>
          <p:cNvSpPr/>
          <p:nvPr/>
        </p:nvSpPr>
        <p:spPr>
          <a:xfrm>
            <a:off x="2411760" y="5949280"/>
            <a:ext cx="4608512" cy="648072"/>
          </a:xfrm>
          <a:prstGeom prst="horizontalScroll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ysClr val="windowText" lastClr="000000"/>
                </a:solidFill>
                <a:latin typeface="Bookman Old Style" pitchFamily="18" charset="0"/>
              </a:rPr>
              <a:t>ЕСТЬ АККУРАТНО</a:t>
            </a:r>
            <a:endParaRPr lang="ru-RU" sz="2800" b="1" dirty="0">
              <a:solidFill>
                <a:sysClr val="windowText" lastClr="0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 advTm="3432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esktop\283 Фото детей\ДЕТИ 4группы(2013-2017)\DSC013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96752"/>
            <a:ext cx="6338466" cy="4753107"/>
          </a:xfrm>
          <a:prstGeom prst="rect">
            <a:avLst/>
          </a:prstGeom>
          <a:noFill/>
        </p:spPr>
      </p:pic>
      <p:pic>
        <p:nvPicPr>
          <p:cNvPr id="4" name="Picture 3" descr="D:\Людмила\ДЛЯ САЙТА\РАМКИ ДЛЯ ФОТО\30a4ee6bc9a1d2ffe455936c2ddb338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9" y="-19673"/>
            <a:ext cx="9324529" cy="6877673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2184"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411760" y="764704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ПРОЕКТ:</a:t>
            </a:r>
            <a:endParaRPr lang="ru-RU" sz="36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39752" y="1340768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3"/>
              </a:buBlip>
            </a:pP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83568" y="1772816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3"/>
              </a:buBlip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ДОЛГОСРОЧНЫЙ;</a:t>
            </a:r>
          </a:p>
          <a:p>
            <a:pPr>
              <a:buBlip>
                <a:blip r:embed="rId3"/>
              </a:buBlip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ИНФОРМАЦИОННО-ПРАКТИКО-ОРИЕНТИРОВАННЫЙ ПРОЕКТ;</a:t>
            </a:r>
          </a:p>
          <a:p>
            <a:pPr>
              <a:buBlip>
                <a:blip r:embed="rId3"/>
              </a:buBlip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ГРУППОВОЙ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3140968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СРОКИ РЕАЛИЗАЦИИ ПРОЕКТА</a:t>
            </a:r>
            <a:endParaRPr lang="ru-RU" sz="36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95736" y="4005064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НОЯБРЬ 2013 г. - АПРЕЛЬ 2014 г.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1" name="Picture 9" descr="D:\Людмила\ДЛЯ САЙТА\АНИМАЦИЯ\detia-611.gif"/>
          <p:cNvPicPr>
            <a:picLocks noChangeAspect="1" noChangeArrowheads="1" noCrop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6084168" y="5157192"/>
            <a:ext cx="1428750" cy="124777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763688" y="4725144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75656" y="4437112"/>
            <a:ext cx="603761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ПЕРВЫЙ ГОД ОБУЧЕНИЯ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Tm="10685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tmFilter="0,0; .5, 1; 1, 1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D:\Людмила\ПРОЕКТ\ГОТОВЫЙ МАТЕРИАЛ\ФОТО ДЕТЕЙ\В ДЕТСКОМ САДУ\ГИГИЕНА\SAM_02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908720"/>
            <a:ext cx="5835816" cy="5236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D:\Людмила\ДЛЯ САЙТА\РАМКИ ДЛЯ ФОТО\30a4ee6bc9a1d2ffe455936c2ddb338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9" y="0"/>
            <a:ext cx="9324529" cy="6877673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2512">
    <p:strips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Людмила\ДЛЯ САЙТА\РАМКИ ДЛЯ ФОТО\30a4ee6bc9a1d2ffe455936c2ddb338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9" y="0"/>
            <a:ext cx="9324529" cy="6877673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683568" y="5949280"/>
            <a:ext cx="7992888" cy="648072"/>
          </a:xfrm>
          <a:prstGeom prst="horizontalScroll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ysClr val="windowText" lastClr="000000"/>
                </a:solidFill>
                <a:latin typeface="Bookman Old Style" pitchFamily="18" charset="0"/>
              </a:rPr>
              <a:t>САМОСТОЯТЕЛЬНО РАСЧЕСЫВАТЬСЯ</a:t>
            </a:r>
            <a:endParaRPr lang="ru-RU" sz="2800" b="1" dirty="0">
              <a:solidFill>
                <a:sysClr val="windowText" lastClr="000000"/>
              </a:solidFill>
              <a:latin typeface="Bookman Old Style" pitchFamily="18" charset="0"/>
            </a:endParaRPr>
          </a:p>
        </p:txBody>
      </p:sp>
      <p:pic>
        <p:nvPicPr>
          <p:cNvPr id="1026" name="Picture 2" descr="E:\DCIM\101NIKON\DSCN52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764704"/>
            <a:ext cx="3923928" cy="5232182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4634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исунок11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0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 descr="D:\Людмила\ДЛЯ САЙТА\АНИМАЦИЯ\spasibo-40.gif"/>
          <p:cNvPicPr>
            <a:picLocks noChangeAspect="1" noChangeArrowheads="1" noCrop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87624" y="1412776"/>
            <a:ext cx="3922843" cy="1278648"/>
          </a:xfrm>
          <a:prstGeom prst="rect">
            <a:avLst/>
          </a:prstGeom>
          <a:noFill/>
        </p:spPr>
      </p:pic>
      <p:pic>
        <p:nvPicPr>
          <p:cNvPr id="35843" name="Picture 3" descr="D:\Людмила\ПРОЕКТ\КАРТИНКИ ПО ГИГИЕНЕ\original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5220072" y="1196752"/>
            <a:ext cx="2893860" cy="5158011"/>
          </a:xfrm>
          <a:prstGeom prst="rect">
            <a:avLst/>
          </a:prstGeom>
          <a:noFill/>
        </p:spPr>
      </p:pic>
      <p:sp>
        <p:nvSpPr>
          <p:cNvPr id="7" name="Вертикальный свиток 6"/>
          <p:cNvSpPr/>
          <p:nvPr/>
        </p:nvSpPr>
        <p:spPr>
          <a:xfrm>
            <a:off x="1475656" y="2636912"/>
            <a:ext cx="3096344" cy="2664296"/>
          </a:xfrm>
          <a:prstGeom prst="verticalScroll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907704" y="3284984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 Antiqua" pitchFamily="18" charset="0"/>
              </a:rPr>
              <a:t>СПАСИБО</a:t>
            </a:r>
          </a:p>
          <a:p>
            <a:pPr algn="ctr"/>
            <a:r>
              <a:rPr lang="ru-RU" sz="2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 Antiqua" pitchFamily="18" charset="0"/>
              </a:rPr>
              <a:t>ЗА</a:t>
            </a:r>
          </a:p>
          <a:p>
            <a:pPr algn="ctr"/>
            <a:r>
              <a:rPr lang="ru-RU" sz="2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 Antiqua" pitchFamily="18" charset="0"/>
              </a:rPr>
              <a:t>ВНИМАНИЕ!</a:t>
            </a:r>
            <a:endParaRPr lang="ru-RU" sz="24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 Antiqua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med" advTm="6696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исунок1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0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619672" y="2132856"/>
            <a:ext cx="57885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ПОДГОТОВИЛА: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63688" y="4149080"/>
            <a:ext cx="547260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</a:rPr>
              <a:t>Воспитатель МБДОУ «Детский сад № 283</a:t>
            </a:r>
          </a:p>
          <a:p>
            <a:pPr algn="ctr"/>
            <a:endParaRPr lang="ru-RU" sz="2000" b="1" dirty="0" smtClean="0">
              <a:solidFill>
                <a:srgbClr val="0000FF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00FF"/>
                </a:solidFill>
              </a:rPr>
              <a:t>Филиппова Елена Васильевна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835696" y="5589240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г.Екатеринбург</a:t>
            </a:r>
          </a:p>
          <a:p>
            <a:pPr algn="ctr"/>
            <a:r>
              <a:rPr lang="ru-RU" b="1" smtClean="0"/>
              <a:t>2014 </a:t>
            </a:r>
            <a:r>
              <a:rPr lang="ru-RU" b="1" dirty="0" smtClean="0"/>
              <a:t>г.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187624" y="4365104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 smtClean="0"/>
          </a:p>
          <a:p>
            <a:endParaRPr lang="ru-RU" dirty="0"/>
          </a:p>
        </p:txBody>
      </p:sp>
    </p:spTree>
    <p:custDataLst>
      <p:tags r:id="rId1"/>
    </p:custDataLst>
  </p:cSld>
  <p:clrMapOvr>
    <a:masterClrMapping/>
  </p:clrMapOvr>
  <p:transition spd="med" advTm="13088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763688" y="1916832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ГИПОТЕЗА ПРОЕКТА:</a:t>
            </a:r>
            <a:endParaRPr lang="ru-RU" sz="36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39752" y="1340768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3"/>
              </a:buBlip>
            </a:pPr>
            <a:endParaRPr lang="ru-RU" dirty="0"/>
          </a:p>
        </p:txBody>
      </p:sp>
      <p:pic>
        <p:nvPicPr>
          <p:cNvPr id="17410" name="Picture 2" descr="D:\Людмила\ДЛЯ САЙТА\АНИМАЦИЯ\detia-82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404664"/>
            <a:ext cx="1276350" cy="15240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95536" y="2780928"/>
            <a:ext cx="8208912" cy="83099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КУЛЬТУРНО-ГИГИЕНИЧЕСКИХ НАВЫКОВ РЕБЕНКА – ПЕРВЫЙ ШАГ К ЗДОРОВЬЮ ЧЕЛОВЕКА!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3" descr="D:\Людмила\ПРОЕКТ\КАРТИНКИ ПО ГИГИЕНЕ\soapguylg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4293096"/>
            <a:ext cx="2497460" cy="2206090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6396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6300192" y="2420888"/>
            <a:ext cx="2088232" cy="224676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Формировать потребность в соблюдении навыков гигиены и опрятности в повседневной жизни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Содержимое 3" descr="Рисунок9.png"/>
          <p:cNvPicPr>
            <a:picLocks noChangeAspect="1"/>
          </p:cNvPicPr>
          <p:nvPr/>
        </p:nvPicPr>
        <p:blipFill>
          <a:blip r:embed="rId2" cstate="print"/>
          <a:srcRect r="1160"/>
          <a:stretch>
            <a:fillRect/>
          </a:stretch>
        </p:blipFill>
        <p:spPr bwMode="auto">
          <a:xfrm>
            <a:off x="0" y="0"/>
            <a:ext cx="91440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ПРОЕКТА:</a:t>
            </a:r>
          </a:p>
        </p:txBody>
      </p:sp>
      <p:sp>
        <p:nvSpPr>
          <p:cNvPr id="512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endParaRPr lang="ru-RU" dirty="0" smtClean="0"/>
          </a:p>
          <a:p>
            <a:pPr>
              <a:buFont typeface="Arial" charset="0"/>
              <a:buNone/>
            </a:pPr>
            <a:endParaRPr lang="ru-RU" dirty="0" smtClean="0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1547664" y="2060848"/>
            <a:ext cx="792088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67544" y="2924944"/>
            <a:ext cx="2592288" cy="224676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культурно-гигиенических навыков, формирование простейших навыков поведения во время еды, умывания.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4068738" y="2708126"/>
            <a:ext cx="1151334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203848" y="3501008"/>
            <a:ext cx="2952328" cy="25545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привычки следить за своим внешним видом, умения правильно пользоваться мылом, мыть руки, лицо, пользоваться полотенцем, расческой, носовым платком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16200000" flipH="1">
            <a:off x="6048164" y="1880828"/>
            <a:ext cx="576064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 advTm="15394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5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50"/>
                            </p:stCondLst>
                            <p:childTnLst>
                              <p:par>
                                <p:cTn id="1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5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50"/>
                            </p:stCondLst>
                            <p:childTnLst>
                              <p:par>
                                <p:cTn id="2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5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50"/>
                            </p:stCondLst>
                            <p:childTnLst>
                              <p:par>
                                <p:cTn id="3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123" grpId="0"/>
      <p:bldP spid="8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6156176" y="2564904"/>
            <a:ext cx="2520280" cy="193899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Привлечение родителей к соблюдению и развитию навыков личной гигиены дома.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Содержимое 3" descr="Рисунок9.png"/>
          <p:cNvPicPr>
            <a:picLocks noChangeAspect="1"/>
          </p:cNvPicPr>
          <p:nvPr/>
        </p:nvPicPr>
        <p:blipFill>
          <a:blip r:embed="rId2" cstate="print"/>
          <a:srcRect r="1160"/>
          <a:stretch>
            <a:fillRect/>
          </a:stretch>
        </p:blipFill>
        <p:spPr bwMode="auto">
          <a:xfrm>
            <a:off x="0" y="0"/>
            <a:ext cx="91440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ПРОЕКТА:</a:t>
            </a:r>
          </a:p>
        </p:txBody>
      </p:sp>
      <p:sp>
        <p:nvSpPr>
          <p:cNvPr id="512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endParaRPr lang="ru-RU" dirty="0" smtClean="0"/>
          </a:p>
          <a:p>
            <a:pPr>
              <a:buFont typeface="Arial" charset="0"/>
              <a:buNone/>
            </a:pPr>
            <a:endParaRPr lang="ru-RU" dirty="0" smtClean="0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1619672" y="2060848"/>
            <a:ext cx="72008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95536" y="2780928"/>
            <a:ext cx="2592288" cy="25545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навыков поведения за столом: не крошить хлеб, пережевывать пищу с закрытым ртом, не разговаривать за столом.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4068738" y="2708126"/>
            <a:ext cx="1151334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131840" y="3356992"/>
            <a:ext cx="2952328" cy="25545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Формировать начальные представления о ценности здоровья, что здоровье начинается с чистоты тела, что «чистота», «красота», «здоровье» – это неразделимые понятия.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16200000" flipH="1">
            <a:off x="6192180" y="1952836"/>
            <a:ext cx="576064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 advTm="14903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5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50"/>
                            </p:stCondLst>
                            <p:childTnLst>
                              <p:par>
                                <p:cTn id="1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5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50"/>
                            </p:stCondLst>
                            <p:childTnLst>
                              <p:par>
                                <p:cTn id="2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5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50"/>
                            </p:stCondLst>
                            <p:childTnLst>
                              <p:par>
                                <p:cTn id="3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123" grpId="0"/>
      <p:bldP spid="8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11560" y="2852936"/>
            <a:ext cx="7920880" cy="10156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младшем дошкольном возрасте дети могут освоить все основные культурно-гигиенические навыки, научиться понимать их важность, легко, быстро и правильно выполнять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1988840"/>
            <a:ext cx="7920880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Именно в дошкольном возрасте очень важно воспитать у ребенка привычку к чистоте, аккуратности, порядку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Рисунок9.png"/>
          <p:cNvPicPr>
            <a:picLocks noChangeAspect="1"/>
          </p:cNvPicPr>
          <p:nvPr/>
        </p:nvPicPr>
        <p:blipFill>
          <a:blip r:embed="rId2" cstate="print"/>
          <a:srcRect r="1160"/>
          <a:stretch>
            <a:fillRect/>
          </a:stretch>
        </p:blipFill>
        <p:spPr bwMode="auto">
          <a:xfrm>
            <a:off x="0" y="0"/>
            <a:ext cx="91440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411760" y="836712"/>
            <a:ext cx="4464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4000" b="1" dirty="0"/>
          </a:p>
        </p:txBody>
      </p:sp>
      <p:pic>
        <p:nvPicPr>
          <p:cNvPr id="19458" name="Picture 2" descr="D:\Людмила\ПРОЕКТ\КАРТИНКИ ПО ГИГИЕНЕ\baby-boy-tub-w-bear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23528" y="3733800"/>
            <a:ext cx="2609850" cy="31242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411760" y="4005064"/>
            <a:ext cx="4752528" cy="10156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Навыки и привычки, прочно сформированные в дошкольном возрасте, сохраняются на всю жизнь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19219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5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1560" y="1988840"/>
            <a:ext cx="7920880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воспитании культурно-гигиенических навыков большое значение имеет пример окружающих, родителей и всех остальных членов семьи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Рисунок9.png"/>
          <p:cNvPicPr>
            <a:picLocks noChangeAspect="1"/>
          </p:cNvPicPr>
          <p:nvPr/>
        </p:nvPicPr>
        <p:blipFill>
          <a:blip r:embed="rId2" cstate="print"/>
          <a:srcRect r="1160"/>
          <a:stretch>
            <a:fillRect/>
          </a:stretch>
        </p:blipFill>
        <p:spPr bwMode="auto">
          <a:xfrm>
            <a:off x="0" y="0"/>
            <a:ext cx="91440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11560" y="2852936"/>
            <a:ext cx="7920880" cy="10156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Обеспечение постоянного, без всяких исключений, выполнение ребенком установленных гигиенических правил, ведет к усвоению ребенком всех доступных ему навыков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836712"/>
            <a:ext cx="4464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411760" y="4005064"/>
            <a:ext cx="4752528" cy="163121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Только при повседневном гигиеническом воспитании и контроле можно добиться формирования и закрепления у ребенка полезных навыков, т.е. перехода их в стойкие привычки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3" descr="D:\Людмила\ДЛЯ САЙТА\АНИМАЦИЯ\detia-82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437112"/>
            <a:ext cx="1336657" cy="1596008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1978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5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283 Фото детей\ДЕТИ 4группы(2013-2017)\DSCN48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852936"/>
            <a:ext cx="4608757" cy="3456384"/>
          </a:xfrm>
          <a:prstGeom prst="rect">
            <a:avLst/>
          </a:prstGeom>
          <a:noFill/>
        </p:spPr>
      </p:pic>
      <p:pic>
        <p:nvPicPr>
          <p:cNvPr id="3074" name="Содержимое 3" descr="Рисунок11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0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55576" y="1412776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endParaRPr lang="ru-RU" sz="36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39752" y="1340768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4"/>
              </a:buBlip>
            </a:pP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39552" y="2636912"/>
            <a:ext cx="381642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pc="300" dirty="0" smtClean="0">
                <a:ln w="1143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РЕАЛИЗАЦИЯ: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-Филиппова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Елена Васильевна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-Воспитанники группы №4 «Лисята» (возраст 3,5-4 года)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-Родители.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 advTm="10437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39552" y="2348880"/>
            <a:ext cx="8208912" cy="25545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Разработка конспектов занятий и тематических бесед по теме «Чистота и аккуратность – залог здоровья»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Составление картотеки дидактических игр и художественно-словесного материала по воспитанию и развитию у младших дошкольников культурно-гигиенических навыков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Оформление паспорта здоровья группы с включением в него мониторинга и диагностического исследования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культурно-гигиенических навыков у младших дошкольников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67544" y="1772816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ПРОДУКТЫ РЕАЛИЗАЦИИ ПРОЕКТА</a:t>
            </a:r>
            <a:endParaRPr lang="ru-RU" sz="32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39752" y="1340768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3"/>
              </a:buBlip>
            </a:pPr>
            <a:endParaRPr lang="ru-RU" dirty="0"/>
          </a:p>
        </p:txBody>
      </p:sp>
      <p:pic>
        <p:nvPicPr>
          <p:cNvPr id="21509" name="Picture 5" descr="D:\Людмила\ПРОЕКТ\КАРТИНКИ ПО ГИГИЕНЕ\j009168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404664"/>
            <a:ext cx="2290986" cy="1411995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17316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1.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465</Words>
  <Application>Microsoft Office PowerPoint</Application>
  <PresentationFormat>Экран (4:3)</PresentationFormat>
  <Paragraphs>64</Paragraphs>
  <Slides>23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ПРОЕКТА</vt:lpstr>
      <vt:lpstr>Слайд 2</vt:lpstr>
      <vt:lpstr>Слайд 3</vt:lpstr>
      <vt:lpstr>ЦЕЛИ ПРОЕКТА:</vt:lpstr>
      <vt:lpstr>ЦЕЛИ ПРОЕКТА: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admin</cp:lastModifiedBy>
  <cp:revision>62</cp:revision>
  <dcterms:modified xsi:type="dcterms:W3CDTF">2015-03-20T15:26:52Z</dcterms:modified>
</cp:coreProperties>
</file>