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2"/>
  </p:notesMasterIdLst>
  <p:sldIdLst>
    <p:sldId id="256" r:id="rId2"/>
    <p:sldId id="34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311" r:id="rId27"/>
    <p:sldId id="312" r:id="rId28"/>
    <p:sldId id="313" r:id="rId29"/>
    <p:sldId id="314" r:id="rId30"/>
    <p:sldId id="315" r:id="rId31"/>
    <p:sldId id="281" r:id="rId32"/>
    <p:sldId id="322" r:id="rId33"/>
    <p:sldId id="323" r:id="rId34"/>
    <p:sldId id="324" r:id="rId35"/>
    <p:sldId id="325" r:id="rId36"/>
    <p:sldId id="326" r:id="rId37"/>
    <p:sldId id="282" r:id="rId38"/>
    <p:sldId id="302" r:id="rId39"/>
    <p:sldId id="303" r:id="rId40"/>
    <p:sldId id="304" r:id="rId41"/>
    <p:sldId id="305" r:id="rId42"/>
    <p:sldId id="283" r:id="rId43"/>
    <p:sldId id="298" r:id="rId44"/>
    <p:sldId id="299" r:id="rId45"/>
    <p:sldId id="300" r:id="rId46"/>
    <p:sldId id="301" r:id="rId47"/>
    <p:sldId id="284" r:id="rId48"/>
    <p:sldId id="294" r:id="rId49"/>
    <p:sldId id="295" r:id="rId50"/>
    <p:sldId id="296" r:id="rId51"/>
    <p:sldId id="297" r:id="rId52"/>
    <p:sldId id="285" r:id="rId53"/>
    <p:sldId id="327" r:id="rId54"/>
    <p:sldId id="328" r:id="rId55"/>
    <p:sldId id="329" r:id="rId56"/>
    <p:sldId id="330" r:id="rId57"/>
    <p:sldId id="331" r:id="rId58"/>
    <p:sldId id="332" r:id="rId59"/>
    <p:sldId id="333" r:id="rId60"/>
    <p:sldId id="286" r:id="rId61"/>
    <p:sldId id="306" r:id="rId62"/>
    <p:sldId id="307" r:id="rId63"/>
    <p:sldId id="308" r:id="rId64"/>
    <p:sldId id="309" r:id="rId65"/>
    <p:sldId id="310" r:id="rId66"/>
    <p:sldId id="287" r:id="rId67"/>
    <p:sldId id="291" r:id="rId68"/>
    <p:sldId id="292" r:id="rId69"/>
    <p:sldId id="293" r:id="rId70"/>
    <p:sldId id="288" r:id="rId71"/>
    <p:sldId id="334" r:id="rId72"/>
    <p:sldId id="335" r:id="rId73"/>
    <p:sldId id="336" r:id="rId74"/>
    <p:sldId id="337" r:id="rId75"/>
    <p:sldId id="338" r:id="rId76"/>
    <p:sldId id="339" r:id="rId77"/>
    <p:sldId id="289" r:id="rId78"/>
    <p:sldId id="340" r:id="rId79"/>
    <p:sldId id="341" r:id="rId80"/>
    <p:sldId id="342" r:id="rId81"/>
    <p:sldId id="343" r:id="rId82"/>
    <p:sldId id="344" r:id="rId83"/>
    <p:sldId id="345" r:id="rId84"/>
    <p:sldId id="290" r:id="rId85"/>
    <p:sldId id="316" r:id="rId86"/>
    <p:sldId id="317" r:id="rId87"/>
    <p:sldId id="318" r:id="rId88"/>
    <p:sldId id="319" r:id="rId89"/>
    <p:sldId id="320" r:id="rId90"/>
    <p:sldId id="321" r:id="rId9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BB15AF"/>
    <a:srgbClr val="CCFF33"/>
    <a:srgbClr val="00FF99"/>
    <a:srgbClr val="FFFF00"/>
    <a:srgbClr val="00FFFF"/>
    <a:srgbClr val="0000FF"/>
    <a:srgbClr val="FFFFB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4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E256D9-95A4-4FD5-AFCC-FA01EC818D51}" type="datetimeFigureOut">
              <a:rPr lang="ru-RU"/>
              <a:pPr>
                <a:defRPr/>
              </a:pPr>
              <a:t>14.10.2013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4866975-2B58-4AB6-AC21-AAA2945DD8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CA96D9-2F05-44B8-BD9B-2A3BA880DF9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0B23C-7005-477E-8446-DFF0840C9008}" type="datetimeFigureOut">
              <a:rPr lang="ru-RU"/>
              <a:pPr>
                <a:defRPr/>
              </a:pPr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472DA-C4DD-4862-B5AF-3185873BC0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4439B-DD6E-436E-8B13-24FFC852B9A6}" type="datetimeFigureOut">
              <a:rPr lang="ru-RU"/>
              <a:pPr>
                <a:defRPr/>
              </a:pPr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A3170-D15C-4C55-AF2F-9AA7BA45BB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F92BE-B026-42C5-8215-1BB3ABE9BF88}" type="datetimeFigureOut">
              <a:rPr lang="ru-RU"/>
              <a:pPr>
                <a:defRPr/>
              </a:pPr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9BE88-9895-4C29-BE8C-8FCAA74927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37E27-D1AC-4F3D-87CD-111C767ED3F8}" type="datetimeFigureOut">
              <a:rPr lang="ru-RU"/>
              <a:pPr>
                <a:defRPr/>
              </a:pPr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DDC85-A8F7-497F-8954-1122B93903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DD0D9-3066-4C61-BB4F-694F1AFB341D}" type="datetimeFigureOut">
              <a:rPr lang="ru-RU"/>
              <a:pPr>
                <a:defRPr/>
              </a:pPr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61BA1-A285-4869-A9EA-631E705837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5D603-5DDF-4FAE-AA92-D8DE0F282589}" type="datetimeFigureOut">
              <a:rPr lang="ru-RU"/>
              <a:pPr>
                <a:defRPr/>
              </a:pPr>
              <a:t>14.10.2013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02659-28DB-49B8-A860-BEDF55FF8B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36290-E810-416F-A062-28F0326CEF15}" type="datetimeFigureOut">
              <a:rPr lang="ru-RU"/>
              <a:pPr>
                <a:defRPr/>
              </a:pPr>
              <a:t>14.10.2013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A2F1E-C78D-48CE-BE7C-70BD6B7A8B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DFC78-7C33-4DE8-A4A7-916D48B8562E}" type="datetimeFigureOut">
              <a:rPr lang="ru-RU"/>
              <a:pPr>
                <a:defRPr/>
              </a:pPr>
              <a:t>14.10.2013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07A5F-2366-430E-9004-BE50AF87A4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F80F6-6C8A-40B1-B5EB-2E6290405623}" type="datetimeFigureOut">
              <a:rPr lang="ru-RU"/>
              <a:pPr>
                <a:defRPr/>
              </a:pPr>
              <a:t>14.10.2013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56420-75D3-4291-BFF0-28D3CAEBF2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27A8B-745E-4771-BA24-FCB62E06011D}" type="datetimeFigureOut">
              <a:rPr lang="ru-RU"/>
              <a:pPr>
                <a:defRPr/>
              </a:pPr>
              <a:t>14.10.2013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5ADF4-E513-4448-8D58-FA9EDB7C87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C40CD-8456-4F01-B1AF-60D3B1860D31}" type="datetimeFigureOut">
              <a:rPr lang="ru-RU"/>
              <a:pPr>
                <a:defRPr/>
              </a:pPr>
              <a:t>14.10.2013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46C2C-634A-4A34-A94B-F9270A7D21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17139F-46F8-4955-B028-B0E6697D669C}" type="datetimeFigureOut">
              <a:rPr lang="ru-RU"/>
              <a:pPr>
                <a:defRPr/>
              </a:pPr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7C218D-AAD4-4672-8CC6-BCA5950B4F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slide" Target="slide17.xml"/><Relationship Id="rId7" Type="http://schemas.openxmlformats.org/officeDocument/2006/relationships/slide" Target="slide2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20.xml"/><Relationship Id="rId11" Type="http://schemas.openxmlformats.org/officeDocument/2006/relationships/slide" Target="slide2.xml"/><Relationship Id="rId5" Type="http://schemas.openxmlformats.org/officeDocument/2006/relationships/slide" Target="slide19.xml"/><Relationship Id="rId10" Type="http://schemas.openxmlformats.org/officeDocument/2006/relationships/slide" Target="slide24.xml"/><Relationship Id="rId4" Type="http://schemas.openxmlformats.org/officeDocument/2006/relationships/slide" Target="slide18.xml"/><Relationship Id="rId9" Type="http://schemas.openxmlformats.org/officeDocument/2006/relationships/slide" Target="slide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7.xml"/><Relationship Id="rId13" Type="http://schemas.openxmlformats.org/officeDocument/2006/relationships/slide" Target="slide77.xml"/><Relationship Id="rId18" Type="http://schemas.openxmlformats.org/officeDocument/2006/relationships/image" Target="../media/image3.jpeg"/><Relationship Id="rId3" Type="http://schemas.openxmlformats.org/officeDocument/2006/relationships/slide" Target="slide16.xml"/><Relationship Id="rId21" Type="http://schemas.openxmlformats.org/officeDocument/2006/relationships/slide" Target="slide1.xml"/><Relationship Id="rId7" Type="http://schemas.openxmlformats.org/officeDocument/2006/relationships/slide" Target="slide42.xml"/><Relationship Id="rId12" Type="http://schemas.openxmlformats.org/officeDocument/2006/relationships/slide" Target="slide70.xml"/><Relationship Id="rId17" Type="http://schemas.openxmlformats.org/officeDocument/2006/relationships/image" Target="../media/image4.jpeg"/><Relationship Id="rId2" Type="http://schemas.openxmlformats.org/officeDocument/2006/relationships/slide" Target="slide3.xml"/><Relationship Id="rId16" Type="http://schemas.openxmlformats.org/officeDocument/2006/relationships/image" Target="../media/image6.jpeg"/><Relationship Id="rId20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11" Type="http://schemas.openxmlformats.org/officeDocument/2006/relationships/slide" Target="slide66.xml"/><Relationship Id="rId5" Type="http://schemas.openxmlformats.org/officeDocument/2006/relationships/slide" Target="slide31.xml"/><Relationship Id="rId15" Type="http://schemas.openxmlformats.org/officeDocument/2006/relationships/image" Target="../media/image1.jpeg"/><Relationship Id="rId10" Type="http://schemas.openxmlformats.org/officeDocument/2006/relationships/slide" Target="slide60.xml"/><Relationship Id="rId19" Type="http://schemas.openxmlformats.org/officeDocument/2006/relationships/image" Target="../media/image7.jpeg"/><Relationship Id="rId4" Type="http://schemas.openxmlformats.org/officeDocument/2006/relationships/slide" Target="slide25.xml"/><Relationship Id="rId9" Type="http://schemas.openxmlformats.org/officeDocument/2006/relationships/slide" Target="slide52.xml"/><Relationship Id="rId14" Type="http://schemas.openxmlformats.org/officeDocument/2006/relationships/slide" Target="slide8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26.xml"/><Relationship Id="rId7" Type="http://schemas.openxmlformats.org/officeDocument/2006/relationships/slide" Target="slide30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9.xml"/><Relationship Id="rId5" Type="http://schemas.openxmlformats.org/officeDocument/2006/relationships/slide" Target="slide28.xml"/><Relationship Id="rId4" Type="http://schemas.openxmlformats.org/officeDocument/2006/relationships/slide" Target="slide2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5" Type="http://schemas.openxmlformats.org/officeDocument/2006/relationships/slide" Target="slide2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32.xml"/><Relationship Id="rId7" Type="http://schemas.openxmlformats.org/officeDocument/2006/relationships/slide" Target="slide36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5.xml"/><Relationship Id="rId5" Type="http://schemas.openxmlformats.org/officeDocument/2006/relationships/slide" Target="slide34.xml"/><Relationship Id="rId4" Type="http://schemas.openxmlformats.org/officeDocument/2006/relationships/slide" Target="slide3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7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1.xml"/><Relationship Id="rId5" Type="http://schemas.openxmlformats.org/officeDocument/2006/relationships/slide" Target="slide40.xml"/><Relationship Id="rId4" Type="http://schemas.openxmlformats.org/officeDocument/2006/relationships/slide" Target="slide3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37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37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37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37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7" Type="http://schemas.openxmlformats.org/officeDocument/2006/relationships/slide" Target="slide2.xm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openxmlformats.org/officeDocument/2006/relationships/slide" Target="slide46.xml"/><Relationship Id="rId5" Type="http://schemas.openxmlformats.org/officeDocument/2006/relationships/slide" Target="slide45.xml"/><Relationship Id="rId4" Type="http://schemas.openxmlformats.org/officeDocument/2006/relationships/slide" Target="slide4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42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42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42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42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7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51.xml"/><Relationship Id="rId5" Type="http://schemas.openxmlformats.org/officeDocument/2006/relationships/slide" Target="slide50.xml"/><Relationship Id="rId4" Type="http://schemas.openxmlformats.org/officeDocument/2006/relationships/slide" Target="slide4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" Target="slide58.xml"/><Relationship Id="rId3" Type="http://schemas.openxmlformats.org/officeDocument/2006/relationships/slide" Target="slide53.xml"/><Relationship Id="rId7" Type="http://schemas.openxmlformats.org/officeDocument/2006/relationships/slide" Target="slide57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56.xml"/><Relationship Id="rId5" Type="http://schemas.openxmlformats.org/officeDocument/2006/relationships/slide" Target="slide55.xml"/><Relationship Id="rId10" Type="http://schemas.openxmlformats.org/officeDocument/2006/relationships/slide" Target="slide2.xml"/><Relationship Id="rId4" Type="http://schemas.openxmlformats.org/officeDocument/2006/relationships/slide" Target="slide54.xml"/><Relationship Id="rId9" Type="http://schemas.openxmlformats.org/officeDocument/2006/relationships/slide" Target="slide5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52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52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" Target="slide52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52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" Target="slide52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" Target="slide52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" Target="slide5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61.xml"/><Relationship Id="rId7" Type="http://schemas.openxmlformats.org/officeDocument/2006/relationships/slide" Target="slide65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64.xml"/><Relationship Id="rId5" Type="http://schemas.openxmlformats.org/officeDocument/2006/relationships/slide" Target="slide63.xml"/><Relationship Id="rId4" Type="http://schemas.openxmlformats.org/officeDocument/2006/relationships/slide" Target="slide6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" Target="slide60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" Target="slide60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" Target="slide60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" Target="slide60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" Target="slide60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slide" Target="slide69.xml"/><Relationship Id="rId4" Type="http://schemas.openxmlformats.org/officeDocument/2006/relationships/slide" Target="slide6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" Target="slide66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" Target="slide66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" Target="slide6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slide" Target="slide76.xml"/><Relationship Id="rId3" Type="http://schemas.openxmlformats.org/officeDocument/2006/relationships/slide" Target="slide71.xml"/><Relationship Id="rId7" Type="http://schemas.openxmlformats.org/officeDocument/2006/relationships/slide" Target="slide75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74.xml"/><Relationship Id="rId5" Type="http://schemas.openxmlformats.org/officeDocument/2006/relationships/slide" Target="slide73.xml"/><Relationship Id="rId4" Type="http://schemas.openxmlformats.org/officeDocument/2006/relationships/slide" Target="slide72.xml"/><Relationship Id="rId9" Type="http://schemas.openxmlformats.org/officeDocument/2006/relationships/slide" Target="slide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" Target="slide70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" Target="slide70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" Target="slide70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" Target="slide70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" Target="slide70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" Target="slide70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78.xml"/><Relationship Id="rId7" Type="http://schemas.openxmlformats.org/officeDocument/2006/relationships/slide" Target="slide8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81.xml"/><Relationship Id="rId5" Type="http://schemas.openxmlformats.org/officeDocument/2006/relationships/slide" Target="slide80.xml"/><Relationship Id="rId4" Type="http://schemas.openxmlformats.org/officeDocument/2006/relationships/slide" Target="slide79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" Target="slide77.xml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slide" Target="slide7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slide" Target="slide77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slide" Target="slide77.xml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slide" Target="slide77.xml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slide" Target="slide77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slide" Target="slide90.xml"/><Relationship Id="rId3" Type="http://schemas.openxmlformats.org/officeDocument/2006/relationships/slide" Target="slide85.xml"/><Relationship Id="rId7" Type="http://schemas.openxmlformats.org/officeDocument/2006/relationships/slide" Target="slide89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88.xml"/><Relationship Id="rId5" Type="http://schemas.openxmlformats.org/officeDocument/2006/relationships/slide" Target="slide87.xml"/><Relationship Id="rId4" Type="http://schemas.openxmlformats.org/officeDocument/2006/relationships/slide" Target="slide86.xml"/><Relationship Id="rId9" Type="http://schemas.openxmlformats.org/officeDocument/2006/relationships/slide" Target="slide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slide" Target="slide84.xml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slide" Target="slide84.xml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slide" Target="slide84.xml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slide" Target="slide84.xml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slide" Target="slide8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slide" Target="slide8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313"/>
            <a:ext cx="91440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 ДЛЯ РАЗВИТИЯ 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МЕЛКОЙ МОТОРИКИ РУК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ИСПОЛЬЗОВАНИЕМ НЕСТАНДАРТНОГО ОБОРУДОВАНИЯ</a:t>
            </a:r>
            <a:endParaRPr lang="ru-RU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3" y="6386513"/>
            <a:ext cx="8643937" cy="471487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7030A0"/>
                </a:solidFill>
                <a:hlinkClick r:id="rId2" action="ppaction://hlinksldjump"/>
              </a:rPr>
              <a:t>ЭЛЕКТРОННАЯ КАРТОТЕКА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4340" name="Рисунок 3" descr="manof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1628775"/>
            <a:ext cx="393223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4" descr="d3ada4c583db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81525"/>
            <a:ext cx="2411413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5" descr="pictur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91250" y="2071688"/>
            <a:ext cx="295275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6" descr="img.jpe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59563" y="4365625"/>
            <a:ext cx="2214562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Рисунок 7" descr="32373422728e7ba9c7480a1f1aa64953aea232bc94_b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6363" y="2071688"/>
            <a:ext cx="310832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Рисунок 5" descr="pictur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91250" y="2060575"/>
            <a:ext cx="295275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928688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ЗАЙКА И ЕЖИК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714375"/>
          <a:ext cx="9144000" cy="6595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6595112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Зайка – ушки на макушке – 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Скачет, скачет по опушке.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 за ним колючий ежик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Шел по травке без дорожек.</a:t>
                      </a: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i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О. </a:t>
                      </a:r>
                      <a:r>
                        <a:rPr lang="ru-RU" sz="2000" i="1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Крупенчук</a:t>
                      </a:r>
                      <a:endParaRPr lang="ru-RU" sz="2000" i="1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4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 кладут мячик на правую ладонь. Показывают указательный и средний пальцы – «ушки зайчика».</a:t>
                      </a: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Берут мячик в любую руку и «прыгают» им по ладони другой руки, затем меняют руки.</a:t>
                      </a: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 кладут мячик на правую ладонь. Каждым пальцем левой руки поочередно нажимают на бугорки мячика, затем меняют руки. </a:t>
                      </a: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Катают мячик в руках, делая движения вперед-назад между ладонями.</a:t>
                      </a:r>
                    </a:p>
                    <a:p>
                      <a:pPr algn="r"/>
                      <a:r>
                        <a:rPr lang="ru-RU" sz="1600" b="0" i="0" kern="1200" dirty="0" smtClean="0">
                          <a:solidFill>
                            <a:srgbClr val="BB15A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dirty="0">
                        <a:solidFill>
                          <a:srgbClr val="BB15A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5715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КРЕПКО МЯЧИКИ СЖИМАЕМ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88" y="2143125"/>
          <a:ext cx="8501122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0"/>
                <a:gridCol w="4214842"/>
              </a:tblGrid>
              <a:tr h="4143404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Крепко мячики сжимаем,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Наши мышцы напрягаем,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Чтобы пальцы никогда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боялись бы труда.</a:t>
                      </a: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i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О. </a:t>
                      </a:r>
                      <a:r>
                        <a:rPr lang="ru-RU" sz="2000" i="1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Крупенчук</a:t>
                      </a:r>
                      <a:endParaRPr lang="ru-RU" sz="2000" i="1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4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 крепко сжимают мячик поочередно в одной и другой ладони.</a:t>
                      </a: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0" i="0" kern="1200" dirty="0" smtClean="0">
                          <a:solidFill>
                            <a:srgbClr val="BB15A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dirty="0">
                        <a:solidFill>
                          <a:srgbClr val="BB15A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8715375" cy="939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МОЙ ВЕСЕЛЫЙ КРУГЛЫЙ МЯЧ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88" y="1397000"/>
          <a:ext cx="8429684" cy="545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4842"/>
                <a:gridCol w="4214842"/>
              </a:tblGrid>
              <a:tr h="4960958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Мой веселый круглый мяч,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Щеки круглые не прячь.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 тебя поймаю,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ручках покатаю.</a:t>
                      </a: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i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О. </a:t>
                      </a:r>
                      <a:r>
                        <a:rPr lang="ru-RU" sz="2000" i="1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Крупенчук</a:t>
                      </a:r>
                      <a:endParaRPr lang="ru-RU" sz="2000" i="1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4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 катают мячик в руках, делая движения вперед-назад, вправо-влево между ладонями.</a:t>
                      </a:r>
                      <a:endParaRPr lang="ru-RU" sz="24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Надувают щеки.</a:t>
                      </a:r>
                      <a:endParaRPr lang="ru-RU" sz="24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Катают мячик в руках, делая движения вперед-назад, вправо-влево  между ладонями.</a:t>
                      </a: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0" i="0" kern="1200" dirty="0" smtClean="0">
                          <a:solidFill>
                            <a:srgbClr val="BB15A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dirty="0">
                        <a:solidFill>
                          <a:srgbClr val="BB15A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ЕЖИК МОЙ КОЛЮЧИЙ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313" y="1428750"/>
          <a:ext cx="8643998" cy="5143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1999"/>
                <a:gridCol w="4321999"/>
              </a:tblGrid>
              <a:tr h="5143536"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88" y="1928813"/>
          <a:ext cx="8358246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9123"/>
                <a:gridCol w="4179123"/>
              </a:tblGrid>
              <a:tr h="4429156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Ежик</a:t>
                      </a:r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мой колючий,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Кончился мороз трескучий.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Вылезай из теплой норки</a:t>
                      </a:r>
                    </a:p>
                    <a:p>
                      <a:endParaRPr lang="ru-RU" sz="2400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проветривай иголки.</a:t>
                      </a:r>
                    </a:p>
                    <a:p>
                      <a:endParaRPr lang="ru-RU" sz="2400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i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Т. Шапиро</a:t>
                      </a:r>
                      <a:endParaRPr lang="ru-RU" sz="2000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Дети катают мячик в руках,</a:t>
                      </a:r>
                      <a:r>
                        <a:rPr lang="ru-RU" sz="2400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делая движения вперед-назад, вправо-влево между ладонями.</a:t>
                      </a:r>
                    </a:p>
                    <a:p>
                      <a:r>
                        <a:rPr lang="ru-RU" sz="2400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Дуют на мячик.</a:t>
                      </a:r>
                    </a:p>
                    <a:p>
                      <a:endParaRPr lang="ru-RU" sz="2400" i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0" i="0" baseline="0" dirty="0" smtClean="0">
                          <a:solidFill>
                            <a:srgbClr val="BB15AF"/>
                          </a:solidFill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dirty="0" smtClean="0">
                        <a:solidFill>
                          <a:srgbClr val="BB15A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ЧИСТЫЙ ЕЖ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625" y="1397000"/>
          <a:ext cx="8286808" cy="545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404"/>
                <a:gridCol w="4143404"/>
              </a:tblGrid>
              <a:tr h="4818082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Дождик вылился из тучки,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Вымыл ежику колючки.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Еж доволен – сыт, умыт!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кроватке сладко спит.</a:t>
                      </a: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Т. Шапиро</a:t>
                      </a:r>
                      <a:endParaRPr lang="ru-RU" sz="2000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 берут мячик в любую руку и «прыгают» им по ладони другой руки, затем меняют руки.</a:t>
                      </a:r>
                      <a:endParaRPr lang="ru-RU" sz="24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Катают мячик в руках, делая движения вперед-назад, вправо-влево между ладонями.</a:t>
                      </a:r>
                      <a:endParaRPr lang="ru-RU" sz="24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 кладут мячик на правую ладонь и накрывают мячик левой ладонью</a:t>
                      </a:r>
                      <a:r>
                        <a:rPr lang="ru-RU" sz="18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ru-RU" sz="18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ru-RU" sz="1600" b="0" i="0" kern="1200" dirty="0" smtClean="0">
                          <a:solidFill>
                            <a:srgbClr val="BB15AF"/>
                          </a:solidFill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dirty="0">
                        <a:solidFill>
                          <a:srgbClr val="BB15A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500063" y="928688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НАУЧИЛИСЬ!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63" y="2286000"/>
          <a:ext cx="8215370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7685"/>
                <a:gridCol w="4107685"/>
              </a:tblGrid>
              <a:tr h="3571900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Научились мячик мы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 пальцами катать.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Это в школе нам поможет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Буквы ровные писать!</a:t>
                      </a: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С. Ерошкина</a:t>
                      </a:r>
                      <a:endParaRPr lang="ru-RU" sz="2000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 катают мячик в руках, делая движения вперед-назад, вправо-влево между ладонями.</a:t>
                      </a: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0" i="0" kern="1200" dirty="0" smtClean="0">
                          <a:solidFill>
                            <a:srgbClr val="BB15A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dirty="0">
                        <a:solidFill>
                          <a:srgbClr val="BB15A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4414" y="428604"/>
            <a:ext cx="699794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ИГРЫ С ПЛАТОЧКАМИ</a:t>
            </a:r>
          </a:p>
        </p:txBody>
      </p:sp>
      <p:pic>
        <p:nvPicPr>
          <p:cNvPr id="29699" name="Рисунок 4" descr="платочки 4шт_en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8163" y="2205038"/>
            <a:ext cx="4795837" cy="320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Box 5"/>
          <p:cNvSpPr txBox="1">
            <a:spLocks noChangeArrowheads="1"/>
          </p:cNvSpPr>
          <p:nvPr/>
        </p:nvSpPr>
        <p:spPr bwMode="auto">
          <a:xfrm>
            <a:off x="250825" y="2071688"/>
            <a:ext cx="4106863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СТИРАЕМ ВМЕСТЕ С МАМОЙ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КОШКИ-МЫШКИ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МЕСИМ ТЕСТО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ОПЯТА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ПРЯТКИ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РЫБКИ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МЫШКИ-ПЕКАРИ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ПОМОЩНИЦА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1" name="TextBox 6"/>
          <p:cNvSpPr txBox="1">
            <a:spLocks noChangeArrowheads="1"/>
          </p:cNvSpPr>
          <p:nvPr/>
        </p:nvSpPr>
        <p:spPr bwMode="auto">
          <a:xfrm>
            <a:off x="5684838" y="6519863"/>
            <a:ext cx="34591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rgbClr val="BB15AF"/>
                </a:solidFill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ВЕРНУТЬСЯ В ГЛАВНОЕ МЕНЮ</a:t>
            </a:r>
            <a:endParaRPr lang="ru-RU" sz="1600" b="1">
              <a:solidFill>
                <a:srgbClr val="BB15A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6429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СТИРАЕМ ВМЕСТЕ С МАМОЙ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1000125"/>
          <a:ext cx="9144000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562"/>
                <a:gridCol w="4643438"/>
              </a:tblGrid>
              <a:tr h="5857892">
                <a:tc>
                  <a:txBody>
                    <a:bodyPr/>
                    <a:lstStyle/>
                    <a:p>
                      <a:r>
                        <a:rPr lang="ru-RU" sz="23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Мама вечером стирала,</a:t>
                      </a:r>
                    </a:p>
                    <a:p>
                      <a:r>
                        <a:rPr lang="ru-RU" sz="23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 я рядышком стояла,</a:t>
                      </a:r>
                    </a:p>
                    <a:p>
                      <a:r>
                        <a:rPr lang="ru-RU" sz="23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стирала – охала – </a:t>
                      </a:r>
                    </a:p>
                    <a:p>
                      <a:r>
                        <a:rPr lang="ru-RU" sz="23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Ох, ох, ох!..</a:t>
                      </a:r>
                    </a:p>
                    <a:p>
                      <a:r>
                        <a:rPr lang="ru-RU" sz="23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Да глазами хлопала – </a:t>
                      </a:r>
                    </a:p>
                    <a:p>
                      <a:endParaRPr lang="ru-RU" sz="23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3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3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3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Хлоп, хлоп, хлоп!..</a:t>
                      </a:r>
                    </a:p>
                    <a:p>
                      <a:r>
                        <a:rPr lang="ru-RU" sz="23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23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 ногами топала – </a:t>
                      </a:r>
                    </a:p>
                    <a:p>
                      <a:r>
                        <a:rPr lang="ru-RU" sz="23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23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Топ, топ, топ!..</a:t>
                      </a:r>
                    </a:p>
                    <a:p>
                      <a:r>
                        <a:rPr lang="ru-RU" sz="23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23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Лучше б было не стоять,</a:t>
                      </a:r>
                    </a:p>
                    <a:p>
                      <a:r>
                        <a:rPr lang="ru-RU" sz="23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 взять и маме помогать!</a:t>
                      </a:r>
                      <a:endParaRPr lang="ru-RU" sz="23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3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Берут платочек в обе руки и имитируют стирку белья.</a:t>
                      </a:r>
                    </a:p>
                    <a:p>
                      <a:endParaRPr lang="ru-RU" sz="23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3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Голосовое включение</a:t>
                      </a:r>
                    </a:p>
                    <a:p>
                      <a:r>
                        <a:rPr lang="ru-RU" sz="23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Дети разводят в разные стороны пальцы обеих рук, подносят их к лицу и имитируют «моргание глазами».</a:t>
                      </a:r>
                    </a:p>
                    <a:p>
                      <a:r>
                        <a:rPr lang="ru-RU" sz="23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Голосовое включение</a:t>
                      </a:r>
                    </a:p>
                    <a:p>
                      <a:r>
                        <a:rPr lang="ru-RU" sz="23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23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 топают ногами</a:t>
                      </a:r>
                    </a:p>
                    <a:p>
                      <a:r>
                        <a:rPr lang="ru-RU" sz="23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23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Голосовое включение</a:t>
                      </a:r>
                    </a:p>
                    <a:p>
                      <a:r>
                        <a:rPr lang="ru-RU" sz="23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23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 берут платочек в обе руки и имитируют стирку белья</a:t>
                      </a:r>
                    </a:p>
                    <a:p>
                      <a:pPr algn="r"/>
                      <a:r>
                        <a:rPr lang="ru-RU" sz="1600" b="0" i="0" kern="1200" dirty="0" smtClean="0">
                          <a:solidFill>
                            <a:srgbClr val="BB15A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3" action="ppaction://hlinksldjump"/>
                        </a:rPr>
                        <a:t>НАЗАД</a:t>
                      </a:r>
                      <a:endParaRPr lang="ru-RU" sz="1600" b="0" i="0" dirty="0">
                        <a:solidFill>
                          <a:srgbClr val="BB15A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25" name="Rectangle 1"/>
          <p:cNvSpPr>
            <a:spLocks noChangeArrowheads="1"/>
          </p:cNvSpPr>
          <p:nvPr/>
        </p:nvSpPr>
        <p:spPr bwMode="auto">
          <a:xfrm>
            <a:off x="714375" y="571500"/>
            <a:ext cx="80502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000" b="1" i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кладут платочек на колени или на любую ровную поверхность</a:t>
            </a:r>
            <a:endParaRPr lang="ru-RU" sz="2000" b="1">
              <a:solidFill>
                <a:srgbClr val="7030A0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КОШКИ-МЫШКИ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0" name="Прямоугольник 3"/>
          <p:cNvSpPr>
            <a:spLocks noChangeArrowheads="1"/>
          </p:cNvSpPr>
          <p:nvPr/>
        </p:nvSpPr>
        <p:spPr bwMode="auto">
          <a:xfrm>
            <a:off x="142875" y="642938"/>
            <a:ext cx="8501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кладут платочек на колени или на любую ровную поверхность</a:t>
            </a:r>
            <a:endParaRPr lang="ru-RU" sz="2000" b="1">
              <a:solidFill>
                <a:srgbClr val="7030A0"/>
              </a:solidFill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000125"/>
          <a:ext cx="9144000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7686"/>
                <a:gridCol w="4786314"/>
              </a:tblGrid>
              <a:tr h="5857892">
                <a:tc>
                  <a:txBody>
                    <a:bodyPr/>
                    <a:lstStyle/>
                    <a:p>
                      <a:r>
                        <a:rPr lang="ru-RU" sz="23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Кошка мышку </a:t>
                      </a:r>
                    </a:p>
                    <a:p>
                      <a:r>
                        <a:rPr lang="ru-RU" sz="23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Цап-царап.</a:t>
                      </a:r>
                    </a:p>
                    <a:p>
                      <a:r>
                        <a:rPr lang="ru-RU" sz="23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23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Подержала,</a:t>
                      </a:r>
                    </a:p>
                    <a:p>
                      <a:r>
                        <a:rPr lang="ru-RU" sz="23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Подержала,</a:t>
                      </a:r>
                    </a:p>
                    <a:p>
                      <a:r>
                        <a:rPr lang="ru-RU" sz="23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Отпустила.</a:t>
                      </a:r>
                    </a:p>
                    <a:p>
                      <a:endParaRPr lang="ru-RU" sz="23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3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Мышка побежала, побежала.</a:t>
                      </a:r>
                    </a:p>
                    <a:p>
                      <a:endParaRPr lang="ru-RU" sz="23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3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Хвостиком завиляла, завиляла</a:t>
                      </a:r>
                    </a:p>
                    <a:p>
                      <a:endParaRPr lang="ru-RU" sz="23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3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3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3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3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 свидания, мышка!</a:t>
                      </a:r>
                    </a:p>
                    <a:p>
                      <a:r>
                        <a:rPr lang="ru-RU" sz="23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 свидания!</a:t>
                      </a:r>
                      <a:endParaRPr lang="ru-RU" sz="23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3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Пальцы обеих рук собирают платочек в обе ладони.</a:t>
                      </a:r>
                      <a:endParaRPr lang="ru-RU" sz="23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3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lang="ru-RU" sz="23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3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Держат платочек в ладонях.</a:t>
                      </a:r>
                      <a:endParaRPr lang="ru-RU" sz="23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3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lang="ru-RU" sz="23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3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 кладут платочек на колени, расправляют его.</a:t>
                      </a:r>
                      <a:endParaRPr lang="ru-RU" sz="23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3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 пальцы правой или левой руки «бегут» по платочку.</a:t>
                      </a:r>
                      <a:endParaRPr lang="ru-RU" sz="23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3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 кладут кулак правой или левой руки на платочек и «машут» мизинцем вправо-влево, вверх-вниз, имитируя движения хвостика.</a:t>
                      </a:r>
                      <a:endParaRPr lang="ru-RU" sz="23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3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Взяв платочек за любой уголок, машут им над головой.</a:t>
                      </a:r>
                    </a:p>
                    <a:p>
                      <a:pPr algn="r"/>
                      <a:r>
                        <a:rPr lang="ru-RU" sz="1600" b="0" i="0" kern="1200" dirty="0" smtClean="0">
                          <a:solidFill>
                            <a:srgbClr val="BB15A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kern="1200" dirty="0" smtClean="0">
                        <a:solidFill>
                          <a:srgbClr val="BB15A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МЕСИМ ТЕСТО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1397000"/>
          <a:ext cx="9144000" cy="545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4876"/>
                <a:gridCol w="4429124"/>
              </a:tblGrid>
              <a:tr h="5103834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Мы тесто месили, 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Мы тесто месили.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Нас тщательно все промесить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Попросили!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 сколько ни месим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сколько ни мнем,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Комочки опять и опять достаем!</a:t>
                      </a: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И. Бельская</a:t>
                      </a:r>
                      <a:endParaRPr lang="ru-RU" sz="2000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i="1" u="sng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вариант игры</a:t>
                      </a:r>
                      <a:endParaRPr lang="ru-RU" sz="2400" b="1" u="sng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 берут платочек за два уголка и пальцами обеих рук собирают платочек в ладони.</a:t>
                      </a:r>
                      <a:endParaRPr lang="ru-RU" sz="24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400" b="1" i="1" u="sng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вариант игры</a:t>
                      </a:r>
                      <a:endParaRPr lang="ru-RU" sz="2400" b="1" u="sng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 берут платочек за уголок и собирают его целиком в ладонь, используя пальцы только одной руки (правой или левой). Другая рука не помогает!</a:t>
                      </a: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0" i="0" kern="1200" dirty="0" smtClean="0">
                          <a:solidFill>
                            <a:srgbClr val="BB15A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dirty="0">
                        <a:solidFill>
                          <a:srgbClr val="BB15A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609600" indent="-609600" eaLnBrk="1" hangingPunct="1">
              <a:buFont typeface="Arial" charset="0"/>
              <a:buAutoNum type="arabicPeriod"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hlinkClick r:id="rId2" action="ppaction://hlinksldjump"/>
              </a:rPr>
              <a:t>Игры с массажными мячиками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marL="609600" indent="-609600" eaLnBrk="1" hangingPunct="1">
              <a:buFont typeface="Arial" charset="0"/>
              <a:buAutoNum type="arabicPeriod"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hlinkClick r:id="rId3" action="ppaction://hlinksldjump"/>
              </a:rPr>
              <a:t>Игры с платочками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marL="609600" indent="-609600" eaLnBrk="1" hangingPunct="1">
              <a:buFont typeface="Arial" charset="0"/>
              <a:buAutoNum type="arabicPeriod"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hlinkClick r:id="rId4" action="ppaction://hlinksldjump"/>
              </a:rPr>
              <a:t>Игры с крупными бигуди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marL="609600" indent="-609600" eaLnBrk="1" hangingPunct="1">
              <a:buFont typeface="Arial" charset="0"/>
              <a:buAutoNum type="arabicPeriod"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hlinkClick r:id="rId5" action="ppaction://hlinksldjump"/>
              </a:rPr>
              <a:t>Игры с длинными бигуди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marL="609600" indent="-609600" eaLnBrk="1" hangingPunct="1">
              <a:buFont typeface="Arial" charset="0"/>
              <a:buAutoNum type="arabicPeriod"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hlinkClick r:id="rId6" action="ppaction://hlinksldjump"/>
              </a:rPr>
              <a:t>Игры с прищепками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marL="609600" indent="-609600" eaLnBrk="1" hangingPunct="1">
              <a:buFont typeface="Arial" charset="0"/>
              <a:buAutoNum type="arabicPeriod"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hlinkClick r:id="rId7" action="ppaction://hlinksldjump"/>
              </a:rPr>
              <a:t>Игры со счетными палочками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marL="609600" indent="-609600" eaLnBrk="1" hangingPunct="1">
              <a:buFont typeface="Arial" charset="0"/>
              <a:buAutoNum type="arabicPeriod"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hlinkClick r:id="rId8" action="ppaction://hlinksldjump"/>
              </a:rPr>
              <a:t>Игры с эспандерами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marL="609600" indent="-609600" eaLnBrk="1" hangingPunct="1">
              <a:buFont typeface="Arial" charset="0"/>
              <a:buAutoNum type="arabicPeriod"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hlinkClick r:id="rId9" action="ppaction://hlinksldjump"/>
              </a:rPr>
              <a:t>Игры с решетками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marL="609600" indent="-609600" eaLnBrk="1" hangingPunct="1">
              <a:buFont typeface="Arial" charset="0"/>
              <a:buAutoNum type="arabicPeriod"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hlinkClick r:id="rId10" action="ppaction://hlinksldjump"/>
              </a:rPr>
              <a:t>Игры с зубными щетками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marL="609600" indent="-609600" eaLnBrk="1" hangingPunct="1">
              <a:buFont typeface="Arial" charset="0"/>
              <a:buAutoNum type="arabicPeriod"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hlinkClick r:id="rId11" action="ppaction://hlinksldjump"/>
              </a:rPr>
              <a:t>Игры с бусами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marL="609600" indent="-609600" eaLnBrk="1" hangingPunct="1">
              <a:buFont typeface="Arial" charset="0"/>
              <a:buAutoNum type="arabicPeriod"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hlinkClick r:id="rId12" action="ppaction://hlinksldjump"/>
              </a:rPr>
              <a:t>Игры с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hlinkClick r:id="rId12" action="ppaction://hlinksldjump"/>
              </a:rPr>
              <a:t>резиночками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hlinkClick r:id="rId12" action="ppaction://hlinksldjump"/>
              </a:rPr>
              <a:t> для волос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marL="609600" indent="-609600" eaLnBrk="1" hangingPunct="1">
              <a:buFont typeface="Arial" charset="0"/>
              <a:buAutoNum type="arabicPeriod"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hlinkClick r:id="rId13" action="ppaction://hlinksldjump"/>
              </a:rPr>
              <a:t>Игры со щетками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marL="609600" indent="-609600" eaLnBrk="1" hangingPunct="1">
              <a:buFont typeface="Arial" charset="0"/>
              <a:buAutoNum type="arabicPeriod"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hlinkClick r:id="rId14" action="ppaction://hlinksldjump"/>
              </a:rPr>
              <a:t>Игры с шестигранными карандашами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marL="609600" indent="-609600" eaLnBrk="1" hangingPunct="1">
              <a:buFont typeface="Arial" charset="0"/>
              <a:buNone/>
            </a:pPr>
            <a:endParaRPr lang="ru-RU" sz="2800" b="1" dirty="0" smtClean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15363" name="Рисунок 3" descr="manofo.jp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937250" y="2205038"/>
            <a:ext cx="320675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4" descr="d3ada4c583db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508625" y="1773238"/>
            <a:ext cx="111601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6" descr="img.jpe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027988" y="1700213"/>
            <a:ext cx="1116012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Рисунок 5" descr="picture.jpg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804025" y="1052513"/>
            <a:ext cx="118745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Рисунок 2" descr="902c751811ee234c806410b0dcfe7132.jpg"/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101013" y="4500570"/>
            <a:ext cx="1042987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Рисунок 3" descr="1326299117_rrsrrsr-ryisryosrryiryeryo.jpg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5357818" y="4500570"/>
            <a:ext cx="15478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Умножение 8">
            <a:hlinkClick r:id="rId21" action="ppaction://hlinksldjump"/>
          </p:cNvPr>
          <p:cNvSpPr/>
          <p:nvPr/>
        </p:nvSpPr>
        <p:spPr>
          <a:xfrm>
            <a:off x="8729666" y="0"/>
            <a:ext cx="414334" cy="285752"/>
          </a:xfrm>
          <a:prstGeom prst="mathMultiply">
            <a:avLst/>
          </a:prstGeom>
          <a:solidFill>
            <a:srgbClr val="FFFF00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ОПЯТА</a:t>
            </a:r>
          </a:p>
        </p:txBody>
      </p:sp>
      <p:sp>
        <p:nvSpPr>
          <p:cNvPr id="34818" name="Прямоугольник 2"/>
          <p:cNvSpPr>
            <a:spLocks noChangeArrowheads="1"/>
          </p:cNvSpPr>
          <p:nvPr/>
        </p:nvSpPr>
        <p:spPr bwMode="auto">
          <a:xfrm>
            <a:off x="357188" y="1071563"/>
            <a:ext cx="8429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кладут платочек на колени или на любую ровную поверхность</a:t>
            </a:r>
            <a:endParaRPr lang="ru-RU" sz="2000" b="1">
              <a:solidFill>
                <a:srgbClr val="7030A0"/>
              </a:solidFill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50" y="1571625"/>
          <a:ext cx="8501122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0561"/>
                <a:gridCol w="4250561"/>
              </a:tblGrid>
              <a:tr h="5000660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пеньке живет семья:</a:t>
                      </a: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Мама, папа, брат,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Сестренка и, конечно, я!</a:t>
                      </a: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Дом у нас один, а крыша</a:t>
                      </a: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Есть у каждого своя!</a:t>
                      </a: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(По Н.</a:t>
                      </a:r>
                      <a:r>
                        <a:rPr lang="ru-RU" sz="2000" b="1" i="1" kern="12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i="1" kern="1200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Пикулевой</a:t>
                      </a:r>
                      <a:r>
                        <a:rPr lang="ru-RU" sz="2000" b="1" i="1" kern="12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2000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Ставят кулак правой или левой руки на платочек.</a:t>
                      </a:r>
                      <a:endParaRPr lang="ru-RU" sz="24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Разгибают по одному пальцу на каждое название члена семьи.</a:t>
                      </a:r>
                      <a:endParaRPr lang="ru-RU" sz="24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Показывают платочек, держат его за два уголка.</a:t>
                      </a:r>
                      <a:endParaRPr lang="ru-RU" sz="24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Надевают платочек на голову.</a:t>
                      </a: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endParaRPr lang="ru-RU" sz="1600" b="0" i="0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0" i="0" kern="1200" dirty="0" smtClean="0">
                          <a:solidFill>
                            <a:srgbClr val="BB15A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dirty="0">
                        <a:solidFill>
                          <a:srgbClr val="BB15A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ПРЯТКИ</a:t>
            </a:r>
          </a:p>
        </p:txBody>
      </p:sp>
      <p:sp>
        <p:nvSpPr>
          <p:cNvPr id="35842" name="Прямоугольник 2"/>
          <p:cNvSpPr>
            <a:spLocks noChangeArrowheads="1"/>
          </p:cNvSpPr>
          <p:nvPr/>
        </p:nvSpPr>
        <p:spPr bwMode="auto">
          <a:xfrm>
            <a:off x="428625" y="1285875"/>
            <a:ext cx="8215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кладут платочек на колени или на любую ровную поверхность</a:t>
            </a:r>
            <a:endParaRPr lang="ru-RU" sz="2000" b="1">
              <a:solidFill>
                <a:srgbClr val="7030A0"/>
              </a:solidFill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75" y="1928813"/>
          <a:ext cx="9001125" cy="4968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1544"/>
                <a:gridCol w="4289612"/>
              </a:tblGrid>
              <a:tr h="4429156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Пальчики играли в прятки,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Ловко спрятались в кроватке.</a:t>
                      </a: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Вот так, вот так,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Ловко спрятались в кроватке.</a:t>
                      </a: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i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А. Савушкина</a:t>
                      </a:r>
                      <a:r>
                        <a:rPr lang="ru-RU" sz="2000" i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000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Сжимают и разжимают пальцы обеих рук.</a:t>
                      </a:r>
                    </a:p>
                    <a:p>
                      <a:endParaRPr lang="ru-RU" sz="24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Пальцы обеих рук собирают платочек в обе ладошки.</a:t>
                      </a: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endParaRPr lang="ru-RU" sz="1600" b="0" i="0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0" i="0" kern="1200" dirty="0" smtClean="0">
                          <a:solidFill>
                            <a:srgbClr val="BB15A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dirty="0">
                        <a:solidFill>
                          <a:srgbClr val="BB15A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2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РЫБКИ</a:t>
            </a:r>
          </a:p>
        </p:txBody>
      </p:sp>
      <p:sp>
        <p:nvSpPr>
          <p:cNvPr id="36866" name="Прямоугольник 2"/>
          <p:cNvSpPr>
            <a:spLocks noChangeArrowheads="1"/>
          </p:cNvSpPr>
          <p:nvPr/>
        </p:nvSpPr>
        <p:spPr bwMode="auto">
          <a:xfrm>
            <a:off x="285750" y="1000125"/>
            <a:ext cx="8643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кладут платочек на колени или на любую ровную поверхность</a:t>
            </a:r>
            <a:endParaRPr lang="ru-RU" sz="2000" b="1">
              <a:solidFill>
                <a:srgbClr val="7030A0"/>
              </a:solidFill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88" y="1571625"/>
          <a:ext cx="8501062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0561"/>
                <a:gridCol w="4250561"/>
              </a:tblGrid>
              <a:tr h="4929222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Рыбки плавали, ныряли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чистой тепленькой воде.</a:t>
                      </a: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То сожмутся,</a:t>
                      </a: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Разожмутся,</a:t>
                      </a: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То зароются в песке!</a:t>
                      </a: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А. Савушкина</a:t>
                      </a:r>
                      <a:endParaRPr lang="ru-RU" sz="2000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Пальцы обеих рук складывают щепотью, руки двигаются волной от плеча, изображая ныряющих рыбок.</a:t>
                      </a:r>
                      <a:endParaRPr lang="ru-RU" sz="24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 плотно сжимают пальцы рук на последнем слове.</a:t>
                      </a:r>
                      <a:endParaRPr lang="ru-RU" sz="24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Пальцы обеих рук сильно растопыривают в стороны.</a:t>
                      </a:r>
                      <a:endParaRPr lang="ru-RU" sz="24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Пальцы обеих рук собирают платочек в обе ладони.</a:t>
                      </a: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endParaRPr lang="ru-RU" sz="1600" b="0" i="0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0" i="0" kern="1200" dirty="0" smtClean="0">
                          <a:solidFill>
                            <a:srgbClr val="BB15A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kern="1200" dirty="0" smtClean="0">
                        <a:solidFill>
                          <a:srgbClr val="BB15A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МЫШКИ-ПЕКАРИ</a:t>
            </a:r>
          </a:p>
        </p:txBody>
      </p:sp>
      <p:sp>
        <p:nvSpPr>
          <p:cNvPr id="37890" name="Прямоугольник 2"/>
          <p:cNvSpPr>
            <a:spLocks noChangeArrowheads="1"/>
          </p:cNvSpPr>
          <p:nvPr/>
        </p:nvSpPr>
        <p:spPr bwMode="auto">
          <a:xfrm>
            <a:off x="571500" y="1357313"/>
            <a:ext cx="8072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кладут платочек на колени или на любую ровную поверхность</a:t>
            </a:r>
            <a:endParaRPr lang="ru-RU" sz="2000" b="1">
              <a:solidFill>
                <a:srgbClr val="7030A0"/>
              </a:solidFill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50" y="1928813"/>
          <a:ext cx="8572500" cy="4968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0"/>
                <a:gridCol w="4286280"/>
              </a:tblGrid>
              <a:tr h="4500594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Замесили тесто мышки,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Стали печь они коврижки.</a:t>
                      </a: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Пригласили всех друзей: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«Приходите к нам скорей!»</a:t>
                      </a: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Е. Савельева</a:t>
                      </a:r>
                      <a:endParaRPr lang="ru-RU" sz="2000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Пальцы обеих рук собирают платочек в обе ладони. Дети кладут платочек на колени или на ровную поверхность.</a:t>
                      </a:r>
                      <a:endParaRPr lang="ru-RU" sz="24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Кистями рук делают манящие движения.</a:t>
                      </a: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endParaRPr lang="ru-RU" sz="1600" b="0" i="0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0" i="0" kern="1200" dirty="0" smtClean="0">
                          <a:solidFill>
                            <a:srgbClr val="BB15A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2400" b="0" i="0" kern="1200" dirty="0" smtClean="0">
                        <a:solidFill>
                          <a:srgbClr val="BB15A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ПОМОЩНИЦА</a:t>
            </a:r>
          </a:p>
        </p:txBody>
      </p:sp>
      <p:sp>
        <p:nvSpPr>
          <p:cNvPr id="38914" name="Прямоугольник 2"/>
          <p:cNvSpPr>
            <a:spLocks noChangeArrowheads="1"/>
          </p:cNvSpPr>
          <p:nvPr/>
        </p:nvSpPr>
        <p:spPr bwMode="auto">
          <a:xfrm>
            <a:off x="428625" y="1428750"/>
            <a:ext cx="8215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кладут платочек на колени или на любую ровную поверхность</a:t>
            </a:r>
            <a:endParaRPr lang="ru-RU" sz="2000" b="1">
              <a:solidFill>
                <a:srgbClr val="7030A0"/>
              </a:solidFill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625" y="2143125"/>
          <a:ext cx="8358188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0"/>
                <a:gridCol w="4786346"/>
              </a:tblGrid>
              <a:tr h="4214842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таз воды я наливаю,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Свои вещи достаю.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Их сама я постираю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в порядок приведу.</a:t>
                      </a: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Л. Позднякова</a:t>
                      </a:r>
                      <a:endParaRPr lang="ru-RU" sz="2000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Складывают ладони «чашечкой»</a:t>
                      </a:r>
                      <a:endParaRPr lang="ru-RU" sz="24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Берут платочек в руки.</a:t>
                      </a:r>
                      <a:endParaRPr lang="ru-RU" sz="24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Имитирую стирку белья.</a:t>
                      </a:r>
                      <a:endParaRPr lang="ru-RU" sz="24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Выжимают платочек, встряхивают и аккуратно складывают.</a:t>
                      </a: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0" i="0" kern="1200" dirty="0" smtClean="0">
                          <a:solidFill>
                            <a:srgbClr val="BB15A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dirty="0">
                        <a:solidFill>
                          <a:srgbClr val="BB15A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69597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ИГРЫ С КРУПНЫМИ БИГУДИ</a:t>
            </a:r>
          </a:p>
        </p:txBody>
      </p:sp>
      <p:pic>
        <p:nvPicPr>
          <p:cNvPr id="39939" name="Рисунок 2" descr="Bigydi-reshetka-bol-10sht-40-mm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071688"/>
            <a:ext cx="37147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extBox 3"/>
          <p:cNvSpPr txBox="1">
            <a:spLocks noChangeArrowheads="1"/>
          </p:cNvSpPr>
          <p:nvPr/>
        </p:nvSpPr>
        <p:spPr bwMode="auto">
          <a:xfrm>
            <a:off x="428625" y="2357438"/>
            <a:ext cx="38576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ЗАГУДЕЛ ПАРОВОЗИК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ПОЕЗД И САМОЛЕТ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САМОКАТ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ПАРОВОЗИК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ПАРОХОДИК-ПЫХ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1" name="TextBox 4"/>
          <p:cNvSpPr txBox="1">
            <a:spLocks noChangeArrowheads="1"/>
          </p:cNvSpPr>
          <p:nvPr/>
        </p:nvSpPr>
        <p:spPr bwMode="auto">
          <a:xfrm>
            <a:off x="5684838" y="6519863"/>
            <a:ext cx="34591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rgbClr val="BB15AF"/>
                </a:solidFill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ВЕРНУТЬСЯ В ГЛАВНОЕ МЕНЮ</a:t>
            </a:r>
            <a:endParaRPr lang="ru-RU" sz="1600" b="1">
              <a:solidFill>
                <a:srgbClr val="BB15A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ЗАГУДЕЛ ПАРОВОЗИК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313" y="1643063"/>
          <a:ext cx="8715375" cy="5214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7718"/>
                <a:gridCol w="4357718"/>
              </a:tblGrid>
              <a:tr h="521495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Загудел паровоз</a:t>
                      </a:r>
                    </a:p>
                    <a:p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вагончики повез:</a:t>
                      </a:r>
                    </a:p>
                    <a:p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240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Чу-чу-чу-чу-чу</a:t>
                      </a:r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!</a:t>
                      </a:r>
                    </a:p>
                    <a:p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Далеко</a:t>
                      </a:r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я укачу!»</a:t>
                      </a:r>
                    </a:p>
                    <a:p>
                      <a:endParaRPr lang="ru-RU" sz="2400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i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Т. Волгина</a:t>
                      </a:r>
                      <a:endParaRPr lang="ru-RU" sz="2000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Дети катают бигуди между</a:t>
                      </a:r>
                      <a:r>
                        <a:rPr lang="ru-RU" sz="2400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ладонями вперед-назад, руки держат перед собой.</a:t>
                      </a:r>
                    </a:p>
                    <a:p>
                      <a:endParaRPr lang="ru-RU" sz="2400" i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0" i="0" baseline="0" dirty="0" smtClean="0">
                          <a:solidFill>
                            <a:srgbClr val="BB15AF"/>
                          </a:solidFill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2400" i="1" baseline="0" dirty="0" smtClean="0">
                        <a:solidFill>
                          <a:srgbClr val="BB15A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ПОЕЗД И САМОЛЕТ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75" y="1397000"/>
          <a:ext cx="9001125" cy="5821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578"/>
                <a:gridCol w="4500578"/>
              </a:tblGrid>
              <a:tr h="546100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Поезд</a:t>
                      </a:r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песенку поет: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2400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Ту-ту-ту-у-у-у-у-у</a:t>
                      </a:r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!»</a:t>
                      </a:r>
                    </a:p>
                    <a:p>
                      <a:endParaRPr lang="ru-RU" sz="2400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Улетает самолет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высоту: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2400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У-у-у-у-у-у-у-у</a:t>
                      </a:r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!»</a:t>
                      </a:r>
                    </a:p>
                    <a:p>
                      <a:endParaRPr lang="ru-RU" sz="2400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i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Э. </a:t>
                      </a:r>
                      <a:r>
                        <a:rPr lang="ru-RU" sz="2000" b="1" i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Мошковская</a:t>
                      </a:r>
                      <a:endParaRPr lang="ru-RU" sz="2000" b="1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Катают бигуди между</a:t>
                      </a:r>
                      <a:r>
                        <a:rPr lang="ru-RU" sz="2400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ладонями вперед-назад, руки держат перед собой.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Катают бигуди между</a:t>
                      </a:r>
                      <a:r>
                        <a:rPr lang="ru-RU" sz="2400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ладонями вперед-назад, руки направляют вверх над головой.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i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i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i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i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i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i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i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baseline="0" dirty="0" smtClean="0">
                          <a:solidFill>
                            <a:srgbClr val="BB15AF"/>
                          </a:solidFill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baseline="0" dirty="0" smtClean="0">
                        <a:solidFill>
                          <a:srgbClr val="BB15A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САМОКАТ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313" y="1397000"/>
          <a:ext cx="8715375" cy="5730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7718"/>
                <a:gridCol w="4357718"/>
              </a:tblGrid>
              <a:tr h="546100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Самокат,</a:t>
                      </a:r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самокат,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Самокату очень рад!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Сам качу, сам качу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Самокат куда хочу!</a:t>
                      </a:r>
                    </a:p>
                    <a:p>
                      <a:endParaRPr lang="ru-RU" sz="2400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i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И. </a:t>
                      </a:r>
                      <a:r>
                        <a:rPr lang="ru-RU" sz="2000" i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Токмакова</a:t>
                      </a:r>
                      <a:endParaRPr lang="ru-RU" sz="2000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Дети катают бигуди между</a:t>
                      </a:r>
                      <a:r>
                        <a:rPr lang="ru-RU" sz="2400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ладонями вперед-назад, руки держат перед собой.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i="1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i="1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i="1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i="1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i="1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i="1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i="1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i="1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i="1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i="1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i="1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baseline="0" dirty="0" smtClean="0">
                          <a:solidFill>
                            <a:srgbClr val="BB15AF"/>
                          </a:solidFill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baseline="0" dirty="0" smtClean="0">
                        <a:solidFill>
                          <a:srgbClr val="BB15A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ПАРОВОЗИК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313" y="1397000"/>
          <a:ext cx="8715375" cy="5821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7718"/>
                <a:gridCol w="4357718"/>
              </a:tblGrid>
              <a:tr h="546100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Пыхтит паровозик,</a:t>
                      </a:r>
                    </a:p>
                    <a:p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Гудит паровозик,</a:t>
                      </a:r>
                    </a:p>
                    <a:p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Покоя нет никому.</a:t>
                      </a:r>
                    </a:p>
                    <a:p>
                      <a:endParaRPr lang="ru-RU" sz="240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Устал паровозик,</a:t>
                      </a:r>
                    </a:p>
                    <a:p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Уснул паровозик,</a:t>
                      </a:r>
                    </a:p>
                    <a:p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Четыре годочка ему!</a:t>
                      </a:r>
                    </a:p>
                    <a:p>
                      <a:endParaRPr lang="ru-RU" sz="240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i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А. </a:t>
                      </a:r>
                      <a:r>
                        <a:rPr lang="ru-RU" sz="2000" i="1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Седугин</a:t>
                      </a:r>
                      <a:endParaRPr lang="ru-RU" sz="2000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Дети катают бигуди между</a:t>
                      </a:r>
                      <a:r>
                        <a:rPr lang="ru-RU" sz="2400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ладонями вперед-назад, руки держат перед собой.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i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Кладут бигуди на ладони. Закрывают ладони и подносят их под голову – «паровозик спит».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i="1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i="1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i="1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i="1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i="1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i="1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baseline="0" dirty="0" smtClean="0">
                          <a:solidFill>
                            <a:srgbClr val="BB15AF"/>
                          </a:solidFill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baseline="0" dirty="0" smtClean="0">
                        <a:solidFill>
                          <a:srgbClr val="BB15A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 descr="img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5" y="1571625"/>
            <a:ext cx="52863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140" y="428604"/>
            <a:ext cx="913686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ИГРЫ С МАССАЖНЫМИ МЯЧИКАМИ</a:t>
            </a: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214313" y="1714500"/>
            <a:ext cx="4260850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РАЗМИНКА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БЕЖИТ ЕЖИК ПО ДОРОЖКЕ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СНЕЖОК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ДРУЖБА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ПТИЧКА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Я МЯЧОМ КРУГИ КАТАЮ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ЗАЙКА И ЕЖИК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КРЕПКО МЯЧИКИ СЖИМАЕМ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МОЙ ВЕСЕЛЫЙ КРУГЛЫЙ МЯЧ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12" action="ppaction://hlinksldjump"/>
              </a:rPr>
              <a:t>ЕЖИК МОЙ КОЛЮЧИЙ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ЧИСТЫЙ ЕЖ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14" action="ppaction://hlinksldjump"/>
              </a:rPr>
              <a:t>НАУЧИЛИСЬ!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5684838" y="6519863"/>
            <a:ext cx="34591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rgbClr val="BB15AF"/>
                </a:solidFill>
                <a:latin typeface="Times New Roman" pitchFamily="18" charset="0"/>
                <a:cs typeface="Times New Roman" pitchFamily="18" charset="0"/>
                <a:hlinkClick r:id="rId15" action="ppaction://hlinksldjump"/>
              </a:rPr>
              <a:t>ВЕРНУТЬСЯ В ГЛАВНОЕ МЕНЮ</a:t>
            </a:r>
            <a:endParaRPr lang="ru-RU" sz="1600" b="1">
              <a:solidFill>
                <a:srgbClr val="BB15A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ПАРОХОДИК – ПЫХ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75" y="1643063"/>
          <a:ext cx="8858250" cy="5578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9156"/>
                <a:gridCol w="4429156"/>
              </a:tblGrid>
              <a:tr h="5375912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Пароход плывет по речке,</a:t>
                      </a:r>
                    </a:p>
                    <a:p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пыхтит он словно печка:</a:t>
                      </a:r>
                    </a:p>
                    <a:p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«Пых, пых, пых!»</a:t>
                      </a:r>
                    </a:p>
                    <a:p>
                      <a:endParaRPr lang="ru-RU" sz="240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i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А. Савушкина</a:t>
                      </a:r>
                      <a:endParaRPr lang="ru-RU" sz="2000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Дети катают бигуди между</a:t>
                      </a:r>
                      <a:r>
                        <a:rPr lang="ru-RU" sz="2400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ладонями вперед-назад, руки держат перед собой.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i="1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i="1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i="1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i="1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i="1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i="1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i="1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i="1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0" i="1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baseline="0" dirty="0" smtClean="0">
                          <a:solidFill>
                            <a:srgbClr val="BB15AF"/>
                          </a:solidFill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baseline="0" dirty="0" smtClean="0">
                        <a:solidFill>
                          <a:srgbClr val="BB15A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28"/>
            <a:ext cx="9144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ИГРЫ С ДЛИННЫМИ БИГУДИ</a:t>
            </a:r>
          </a:p>
        </p:txBody>
      </p:sp>
      <p:pic>
        <p:nvPicPr>
          <p:cNvPr id="46083" name="Рисунок 2" descr="63015650.104263082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2060575"/>
            <a:ext cx="4329113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250825" y="2643188"/>
            <a:ext cx="376078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ИГРУШКИ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ДЕСЯТЬ ПТИЧЕК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КАКИЕ БЫВАЮТ СЛОВА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АФРИКА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ПЛИМ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5" name="TextBox 5"/>
          <p:cNvSpPr txBox="1">
            <a:spLocks noChangeArrowheads="1"/>
          </p:cNvSpPr>
          <p:nvPr/>
        </p:nvSpPr>
        <p:spPr bwMode="auto">
          <a:xfrm>
            <a:off x="5684838" y="6519863"/>
            <a:ext cx="34591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rgbClr val="BB15AF"/>
                </a:solidFill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ВЕРНУТЬСЯ В ГЛАВНОЕ МЕНЮ</a:t>
            </a:r>
            <a:endParaRPr lang="ru-RU" sz="1600" b="1">
              <a:solidFill>
                <a:srgbClr val="BB15A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ИГРУШКИ</a:t>
            </a:r>
          </a:p>
        </p:txBody>
      </p:sp>
      <p:sp>
        <p:nvSpPr>
          <p:cNvPr id="47106" name="TextBox 2"/>
          <p:cNvSpPr txBox="1">
            <a:spLocks noChangeArrowheads="1"/>
          </p:cNvSpPr>
          <p:nvPr/>
        </p:nvSpPr>
        <p:spPr bwMode="auto">
          <a:xfrm>
            <a:off x="285750" y="1143000"/>
            <a:ext cx="8643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Дети берут в руки длинную бигуди и замыкают ее в кольцо.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714500"/>
          <a:ext cx="9144000" cy="5572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55721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большом диване в ряд</a:t>
                      </a:r>
                    </a:p>
                    <a:p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Куклы разные сидят:</a:t>
                      </a:r>
                    </a:p>
                    <a:p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Два медведя,</a:t>
                      </a:r>
                    </a:p>
                    <a:p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Буратино,</a:t>
                      </a:r>
                    </a:p>
                    <a:p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веселый </a:t>
                      </a:r>
                      <a:r>
                        <a:rPr lang="ru-RU" sz="240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Чипполино</a:t>
                      </a:r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котенок,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слоненок.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Раз, два, три, четыре, пять – 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Помогаем нашей Кате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Мы игрушки сосчитать.</a:t>
                      </a:r>
                    </a:p>
                    <a:p>
                      <a:endParaRPr lang="ru-RU" sz="2400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i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Л. Парамонова</a:t>
                      </a:r>
                      <a:endParaRPr lang="ru-RU" sz="2000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Надевают кольцо на каждый палец руки под счет,</a:t>
                      </a:r>
                      <a:r>
                        <a:rPr lang="ru-RU" sz="2400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начиная с большого пальца и заканчивая мизинцем. Затем меняют руки.</a:t>
                      </a:r>
                    </a:p>
                    <a:p>
                      <a:endParaRPr lang="ru-RU" sz="2400" i="1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0" i="0" baseline="0" dirty="0" smtClean="0">
                          <a:solidFill>
                            <a:srgbClr val="BB15AF"/>
                          </a:solidFill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baseline="0" dirty="0" smtClean="0">
                        <a:solidFill>
                          <a:srgbClr val="BB15A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3571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ДЕСЯТЬ ПТИЧЕК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75" y="642938"/>
          <a:ext cx="9001125" cy="6332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578"/>
                <a:gridCol w="4500578"/>
              </a:tblGrid>
              <a:tr h="6332224">
                <a:tc>
                  <a:txBody>
                    <a:bodyPr/>
                    <a:lstStyle/>
                    <a:p>
                      <a:r>
                        <a:rPr lang="ru-RU" sz="21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Пой-ка, подпевай-ка:</a:t>
                      </a:r>
                    </a:p>
                    <a:p>
                      <a:r>
                        <a:rPr lang="ru-RU" sz="21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Десять птичек</a:t>
                      </a:r>
                      <a:r>
                        <a:rPr lang="ru-RU" sz="21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стайка!</a:t>
                      </a:r>
                    </a:p>
                    <a:p>
                      <a:r>
                        <a:rPr lang="ru-RU" sz="21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Эта птичка – соловей,</a:t>
                      </a:r>
                    </a:p>
                    <a:p>
                      <a:endParaRPr lang="ru-RU" sz="2100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1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Эта птичка – воробей.</a:t>
                      </a:r>
                    </a:p>
                    <a:p>
                      <a:r>
                        <a:rPr lang="ru-RU" sz="21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Эта птичка – </a:t>
                      </a:r>
                      <a:r>
                        <a:rPr lang="ru-RU" sz="2100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совушка</a:t>
                      </a:r>
                      <a:r>
                        <a:rPr lang="ru-RU" sz="21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r>
                        <a:rPr lang="ru-RU" sz="21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Сонная головушка!</a:t>
                      </a:r>
                    </a:p>
                    <a:p>
                      <a:r>
                        <a:rPr lang="ru-RU" sz="21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Эта птичка – свиристель.</a:t>
                      </a:r>
                    </a:p>
                    <a:p>
                      <a:r>
                        <a:rPr lang="ru-RU" sz="21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Эта птичка – коростель.</a:t>
                      </a:r>
                    </a:p>
                    <a:p>
                      <a:r>
                        <a:rPr lang="ru-RU" sz="21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Эта птичка – скворушка,</a:t>
                      </a:r>
                    </a:p>
                    <a:p>
                      <a:r>
                        <a:rPr lang="ru-RU" sz="21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Серенькое перышко!</a:t>
                      </a:r>
                    </a:p>
                    <a:p>
                      <a:r>
                        <a:rPr lang="ru-RU" sz="21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Это – зяблик.</a:t>
                      </a:r>
                    </a:p>
                    <a:p>
                      <a:r>
                        <a:rPr lang="ru-RU" sz="21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Это – стриж.</a:t>
                      </a:r>
                    </a:p>
                    <a:p>
                      <a:r>
                        <a:rPr lang="ru-RU" sz="21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Это – развеселый чиж.</a:t>
                      </a:r>
                    </a:p>
                    <a:p>
                      <a:r>
                        <a:rPr lang="ru-RU" sz="21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Ну а это – злой орлан!</a:t>
                      </a:r>
                    </a:p>
                    <a:p>
                      <a:endParaRPr lang="ru-RU" sz="2100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1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Птички, птички, по домам!</a:t>
                      </a:r>
                    </a:p>
                    <a:p>
                      <a:pPr algn="ctr"/>
                      <a:r>
                        <a:rPr lang="ru-RU" sz="2000" i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И. </a:t>
                      </a:r>
                      <a:r>
                        <a:rPr lang="ru-RU" sz="2000" i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Токмакова</a:t>
                      </a:r>
                      <a:endParaRPr lang="ru-RU" sz="2000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1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Показывают все десять пальцев обеих рук.</a:t>
                      </a:r>
                    </a:p>
                    <a:p>
                      <a:r>
                        <a:rPr lang="ru-RU" sz="21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Надевают кольцо на большой палец.</a:t>
                      </a:r>
                    </a:p>
                    <a:p>
                      <a:r>
                        <a:rPr lang="ru-RU" sz="21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указательный,</a:t>
                      </a:r>
                    </a:p>
                    <a:p>
                      <a:r>
                        <a:rPr lang="ru-RU" sz="21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средний,</a:t>
                      </a:r>
                    </a:p>
                    <a:p>
                      <a:endParaRPr lang="ru-RU" sz="21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1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безымянный,</a:t>
                      </a:r>
                    </a:p>
                    <a:p>
                      <a:r>
                        <a:rPr lang="ru-RU" sz="21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мизинец,</a:t>
                      </a:r>
                    </a:p>
                    <a:p>
                      <a:r>
                        <a:rPr lang="ru-RU" sz="21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большой,</a:t>
                      </a:r>
                    </a:p>
                    <a:p>
                      <a:endParaRPr lang="ru-RU" sz="21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1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указательный, </a:t>
                      </a:r>
                    </a:p>
                    <a:p>
                      <a:r>
                        <a:rPr lang="ru-RU" sz="21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средний,</a:t>
                      </a:r>
                    </a:p>
                    <a:p>
                      <a:r>
                        <a:rPr lang="ru-RU" sz="21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безымянный,</a:t>
                      </a:r>
                    </a:p>
                    <a:p>
                      <a:r>
                        <a:rPr lang="ru-RU" sz="21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мизинец.</a:t>
                      </a:r>
                    </a:p>
                    <a:p>
                      <a:r>
                        <a:rPr lang="ru-RU" sz="21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Убирают</a:t>
                      </a:r>
                      <a:r>
                        <a:rPr lang="ru-RU" sz="2100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кольцо в сторону.</a:t>
                      </a:r>
                    </a:p>
                    <a:p>
                      <a:r>
                        <a:rPr lang="ru-RU" sz="2100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Машут обеими руками («крыльями») и убирают руки за спину.                                         </a:t>
                      </a:r>
                      <a:r>
                        <a:rPr lang="ru-RU" sz="2100" i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600" b="0" i="0" baseline="0" dirty="0" smtClean="0">
                          <a:solidFill>
                            <a:srgbClr val="BB15AF"/>
                          </a:solidFill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2100" i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8133" name="Прямоугольник 3"/>
          <p:cNvSpPr>
            <a:spLocks noChangeArrowheads="1"/>
          </p:cNvSpPr>
          <p:nvPr/>
        </p:nvSpPr>
        <p:spPr bwMode="auto">
          <a:xfrm>
            <a:off x="500063" y="357188"/>
            <a:ext cx="800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Дети берут в руки длинную бигуди и замыкают ее в кольцо.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85725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КАКИЕ БЫВАЮТ СЛОВА</a:t>
            </a:r>
          </a:p>
        </p:txBody>
      </p:sp>
      <p:sp>
        <p:nvSpPr>
          <p:cNvPr id="49154" name="Прямоугольник 2"/>
          <p:cNvSpPr>
            <a:spLocks noChangeArrowheads="1"/>
          </p:cNvSpPr>
          <p:nvPr/>
        </p:nvSpPr>
        <p:spPr bwMode="auto">
          <a:xfrm>
            <a:off x="642938" y="785813"/>
            <a:ext cx="7643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Дети берут в руки длинную бигуди и замыкают ее в кольцо.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214438"/>
          <a:ext cx="9144000" cy="7040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6314"/>
                <a:gridCol w="4357686"/>
              </a:tblGrid>
              <a:tr h="564357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Есть</a:t>
                      </a:r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сладкое слово – конфета!</a:t>
                      </a:r>
                    </a:p>
                    <a:p>
                      <a:endParaRPr lang="ru-RU" sz="2400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Есть быстрое слово – ракета!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Есть кислое слово – лимон!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Есть слово с окошком – вагон!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Есть слово колючее – ежик!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Есть слово промокшее – дождик!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Есть слово упрямое – цель!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Есть книжное слово – страница!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Есть слово лесное – синица!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Есть слово пушистое – снег!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Есть слово веселое – смех!</a:t>
                      </a:r>
                    </a:p>
                    <a:p>
                      <a:endParaRPr lang="ru-RU" sz="2400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i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М. </a:t>
                      </a:r>
                      <a:r>
                        <a:rPr lang="ru-RU" sz="2000" i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Пляцковский</a:t>
                      </a:r>
                      <a:endParaRPr lang="ru-RU" sz="2000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Надевают кольцо на большой палец.</a:t>
                      </a:r>
                    </a:p>
                    <a:p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указательный, </a:t>
                      </a:r>
                    </a:p>
                    <a:p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средний,</a:t>
                      </a:r>
                    </a:p>
                    <a:p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безымянный,</a:t>
                      </a:r>
                    </a:p>
                    <a:p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мизинец,</a:t>
                      </a:r>
                    </a:p>
                    <a:p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большой,</a:t>
                      </a:r>
                    </a:p>
                    <a:p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указательный, </a:t>
                      </a:r>
                    </a:p>
                    <a:p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средний,</a:t>
                      </a:r>
                    </a:p>
                    <a:p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безымянный,</a:t>
                      </a:r>
                    </a:p>
                    <a:p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мизинец.</a:t>
                      </a:r>
                    </a:p>
                    <a:p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Улыбаются.</a:t>
                      </a:r>
                    </a:p>
                    <a:p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Затем меняют руки.</a:t>
                      </a:r>
                    </a:p>
                    <a:p>
                      <a:endParaRPr lang="ru-RU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0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dirty="0" smtClean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="0" i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0" i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НАЗАД</a:t>
                      </a:r>
                    </a:p>
                    <a:p>
                      <a:endParaRPr lang="ru-RU" sz="2400" i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785813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АФРИКА</a:t>
            </a:r>
          </a:p>
        </p:txBody>
      </p:sp>
      <p:sp>
        <p:nvSpPr>
          <p:cNvPr id="50178" name="Прямоугольник 2"/>
          <p:cNvSpPr>
            <a:spLocks noChangeArrowheads="1"/>
          </p:cNvSpPr>
          <p:nvPr/>
        </p:nvSpPr>
        <p:spPr bwMode="auto">
          <a:xfrm>
            <a:off x="1071563" y="642938"/>
            <a:ext cx="7215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Дети берут в руки длинную бигуди и замыкают ее в кольцо.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071563"/>
          <a:ext cx="9144000" cy="5821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4942"/>
                <a:gridCol w="3929058"/>
              </a:tblGrid>
              <a:tr h="5786454">
                <a:tc>
                  <a:txBody>
                    <a:bodyPr/>
                    <a:lstStyle/>
                    <a:p>
                      <a:r>
                        <a:rPr lang="ru-RU" sz="240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Дилы-дилы-дилы</a:t>
                      </a:r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появились</a:t>
                      </a:r>
                    </a:p>
                    <a:p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Крокодилы!</a:t>
                      </a:r>
                    </a:p>
                    <a:p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Моты-моты-моты</a:t>
                      </a:r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появились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Бегемоты!</a:t>
                      </a:r>
                    </a:p>
                    <a:p>
                      <a:r>
                        <a:rPr lang="ru-RU" sz="2400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Афы-афы-афы</a:t>
                      </a:r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жуют листики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Жирафы!</a:t>
                      </a:r>
                    </a:p>
                    <a:p>
                      <a:r>
                        <a:rPr lang="ru-RU" sz="2400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Пы-пы-пы</a:t>
                      </a:r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водой брызгают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Слоны!</a:t>
                      </a:r>
                    </a:p>
                    <a:p>
                      <a:r>
                        <a:rPr lang="ru-RU" sz="2400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Яны-яны-яны</a:t>
                      </a:r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по веточкам скачут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Обезьяны!</a:t>
                      </a:r>
                    </a:p>
                    <a:p>
                      <a:endParaRPr lang="ru-RU" sz="2400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i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Е. </a:t>
                      </a:r>
                      <a:r>
                        <a:rPr lang="ru-RU" sz="2000" i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Пожиленко</a:t>
                      </a:r>
                      <a:endParaRPr lang="ru-RU" sz="2000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Надевают кольцо</a:t>
                      </a:r>
                    </a:p>
                    <a:p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  <a:r>
                        <a:rPr lang="ru-RU" sz="2400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большой палец,</a:t>
                      </a:r>
                    </a:p>
                    <a:p>
                      <a:endParaRPr lang="ru-RU" sz="2400" i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400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указательный,</a:t>
                      </a:r>
                    </a:p>
                    <a:p>
                      <a:endParaRPr lang="ru-RU" sz="2400" i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400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средний,</a:t>
                      </a:r>
                    </a:p>
                    <a:p>
                      <a:endParaRPr lang="ru-RU" sz="2400" i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400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безымянный,</a:t>
                      </a:r>
                    </a:p>
                    <a:p>
                      <a:endParaRPr lang="ru-RU" sz="2400" i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400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мизинец.</a:t>
                      </a:r>
                    </a:p>
                    <a:p>
                      <a:r>
                        <a:rPr lang="ru-RU" sz="2400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Затем меняют руки.</a:t>
                      </a:r>
                    </a:p>
                    <a:p>
                      <a:endParaRPr lang="ru-RU" sz="2400" i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0" i="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5715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ПЛИМ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2" name="Прямоугольник 2"/>
          <p:cNvSpPr>
            <a:spLocks noChangeArrowheads="1"/>
          </p:cNvSpPr>
          <p:nvPr/>
        </p:nvSpPr>
        <p:spPr bwMode="auto">
          <a:xfrm>
            <a:off x="928688" y="500063"/>
            <a:ext cx="7643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Дети берут в руки длинную бигуди и замыкают ее в кольцо.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313" y="857250"/>
          <a:ext cx="8929687" cy="6594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859"/>
                <a:gridCol w="4464859"/>
              </a:tblGrid>
              <a:tr h="6595112">
                <a:tc>
                  <a:txBody>
                    <a:bodyPr/>
                    <a:lstStyle/>
                    <a:p>
                      <a:r>
                        <a:rPr lang="ru-RU" sz="23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 я придумал слово,</a:t>
                      </a:r>
                    </a:p>
                    <a:p>
                      <a:r>
                        <a:rPr lang="ru-RU" sz="23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Смешное слово</a:t>
                      </a:r>
                      <a:r>
                        <a:rPr lang="ru-RU" sz="23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ru-RU" sz="2300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плим</a:t>
                      </a:r>
                      <a:r>
                        <a:rPr lang="ru-RU" sz="23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!</a:t>
                      </a:r>
                    </a:p>
                    <a:p>
                      <a:r>
                        <a:rPr lang="ru-RU" sz="23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повторяю снова:</a:t>
                      </a:r>
                    </a:p>
                    <a:p>
                      <a:r>
                        <a:rPr lang="ru-RU" sz="2300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Плим</a:t>
                      </a:r>
                      <a:r>
                        <a:rPr lang="ru-RU" sz="23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!</a:t>
                      </a:r>
                    </a:p>
                    <a:p>
                      <a:endParaRPr lang="ru-RU" sz="2300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300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Плим</a:t>
                      </a:r>
                      <a:r>
                        <a:rPr lang="ru-RU" sz="23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!</a:t>
                      </a:r>
                    </a:p>
                    <a:p>
                      <a:r>
                        <a:rPr lang="ru-RU" sz="2300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Плим</a:t>
                      </a:r>
                      <a:r>
                        <a:rPr lang="ru-RU" sz="23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!</a:t>
                      </a:r>
                    </a:p>
                    <a:p>
                      <a:r>
                        <a:rPr lang="ru-RU" sz="23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Вот прыгает и скачет:</a:t>
                      </a:r>
                    </a:p>
                    <a:p>
                      <a:r>
                        <a:rPr lang="ru-RU" sz="2300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Плим</a:t>
                      </a:r>
                      <a:r>
                        <a:rPr lang="ru-RU" sz="23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!</a:t>
                      </a:r>
                    </a:p>
                    <a:p>
                      <a:r>
                        <a:rPr lang="ru-RU" sz="2300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Плим</a:t>
                      </a:r>
                      <a:r>
                        <a:rPr lang="ru-RU" sz="23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!</a:t>
                      </a:r>
                    </a:p>
                    <a:p>
                      <a:r>
                        <a:rPr lang="ru-RU" sz="2300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Плим</a:t>
                      </a:r>
                      <a:r>
                        <a:rPr lang="ru-RU" sz="23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!</a:t>
                      </a:r>
                    </a:p>
                    <a:p>
                      <a:r>
                        <a:rPr lang="ru-RU" sz="23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ничего не значит</a:t>
                      </a:r>
                    </a:p>
                    <a:p>
                      <a:r>
                        <a:rPr lang="ru-RU" sz="2300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Плим</a:t>
                      </a:r>
                      <a:r>
                        <a:rPr lang="ru-RU" sz="23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!</a:t>
                      </a:r>
                    </a:p>
                    <a:p>
                      <a:r>
                        <a:rPr lang="ru-RU" sz="2300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Плим</a:t>
                      </a:r>
                      <a:r>
                        <a:rPr lang="ru-RU" sz="23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!</a:t>
                      </a:r>
                    </a:p>
                    <a:p>
                      <a:r>
                        <a:rPr lang="ru-RU" sz="2300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Плим</a:t>
                      </a:r>
                      <a:r>
                        <a:rPr lang="ru-RU" sz="23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! </a:t>
                      </a:r>
                    </a:p>
                    <a:p>
                      <a:r>
                        <a:rPr lang="ru-RU" sz="2300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Плим</a:t>
                      </a:r>
                      <a:r>
                        <a:rPr lang="ru-RU" sz="23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!                       </a:t>
                      </a:r>
                    </a:p>
                    <a:p>
                      <a:pPr algn="ctr"/>
                      <a:r>
                        <a:rPr lang="ru-RU" sz="2000" i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И. </a:t>
                      </a:r>
                      <a:r>
                        <a:rPr lang="ru-RU" sz="2000" i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Токмакова</a:t>
                      </a:r>
                      <a:endParaRPr lang="ru-RU" sz="2400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3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Надевают кольцо</a:t>
                      </a:r>
                      <a:r>
                        <a:rPr lang="ru-RU" sz="2300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3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  <a:r>
                        <a:rPr lang="ru-RU" sz="2300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большой палец,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указательный,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средний,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безымянный,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300" i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мизинец,</a:t>
                      </a:r>
                    </a:p>
                    <a:p>
                      <a:r>
                        <a:rPr lang="ru-RU" sz="23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  <a:r>
                        <a:rPr lang="ru-RU" sz="2300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большой,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указательный,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300" i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средний,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безымянный,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мизинец.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baseline="0" dirty="0" smtClean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285728"/>
            <a:ext cx="707918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ИГРЫ С ПРИЩЕПКАМИ</a:t>
            </a:r>
          </a:p>
        </p:txBody>
      </p:sp>
      <p:pic>
        <p:nvPicPr>
          <p:cNvPr id="52227" name="Рисунок 3" descr="1326299117_rrsrrsr-ryisryosrryiryery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0" y="2636838"/>
            <a:ext cx="5143500" cy="235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TextBox 4"/>
          <p:cNvSpPr txBox="1">
            <a:spLocks noChangeArrowheads="1"/>
          </p:cNvSpPr>
          <p:nvPr/>
        </p:nvSpPr>
        <p:spPr bwMode="auto">
          <a:xfrm>
            <a:off x="500063" y="2643188"/>
            <a:ext cx="30718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ГУСЕНОК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КЫШ!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КЛЮКВА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ПЕРНАТЫЕ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29" name="TextBox 5"/>
          <p:cNvSpPr txBox="1">
            <a:spLocks noChangeArrowheads="1"/>
          </p:cNvSpPr>
          <p:nvPr/>
        </p:nvSpPr>
        <p:spPr bwMode="auto">
          <a:xfrm>
            <a:off x="5684838" y="6519863"/>
            <a:ext cx="34591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rgbClr val="BB15AF"/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ВЕРНУТЬСЯ В ГЛАВНОЕ МЕНЮ</a:t>
            </a:r>
            <a:endParaRPr lang="ru-RU" sz="1600" b="1">
              <a:solidFill>
                <a:srgbClr val="BB15A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ГУСЕНОК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313" y="1714500"/>
          <a:ext cx="8929687" cy="5456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859"/>
                <a:gridCol w="4464859"/>
              </a:tblGrid>
              <a:tr h="5143512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Вот проснулся,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Встал гусенок,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Пальцы щиплет он спросонок: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Дай, хозяйка, корма мне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Раньше, чем моей родне.</a:t>
                      </a: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О. </a:t>
                      </a:r>
                      <a:r>
                        <a:rPr lang="ru-RU" sz="2000" b="1" i="1" kern="120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Крупенчук</a:t>
                      </a:r>
                      <a:r>
                        <a:rPr lang="ru-RU" sz="20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2000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Бельевой прищепкой дети прищепляют ногтевые фаланги пальцев правой, а затем левой руки на каждый ударный слог – от большого пальца к мизинцу.</a:t>
                      </a: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0" i="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kern="1200" dirty="0" smtClean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КЫШ!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1714500"/>
          <a:ext cx="9144000" cy="5143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9190"/>
                <a:gridCol w="4214810"/>
              </a:tblGrid>
              <a:tr h="5143512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Сильно кусает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Котенок-глупыш!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 думает, что это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палец, а мышь!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 я же играю с тобою, малыш!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 будешь кусаться – скажу тебе: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«Кыш!»</a:t>
                      </a: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М. Рогожникова </a:t>
                      </a:r>
                      <a:endParaRPr lang="ru-RU" sz="2000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Бельевой прищепкой дети прищепляют ногтевые фаланги пальцев правой, а затем левой руки на каждый ударный слог – от большого пальца к мизинцу.</a:t>
                      </a: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0" i="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РАЗМИНКА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313" y="1000125"/>
          <a:ext cx="8786874" cy="582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0733"/>
                <a:gridCol w="4256141"/>
              </a:tblGrid>
              <a:tr h="5643602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Мячик сильно </a:t>
                      </a:r>
                      <a:r>
                        <a:rPr lang="ru-RU" sz="2400" b="1" kern="120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посжимаю</a:t>
                      </a:r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ладошку поменяю.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«Здравствуй,</a:t>
                      </a:r>
                    </a:p>
                    <a:p>
                      <a:pPr algn="r"/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мой любимый мячик!» - 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Скажет утром каждый пальчик.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Раз, два, три, четыре, пять.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Крепко мячик обнимает,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Никуда не выпускает.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Только братцу отдает: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Брат у брата мяч берет.</a:t>
                      </a:r>
                    </a:p>
                    <a:p>
                      <a:endParaRPr lang="ru-RU" dirty="0" smtClean="0"/>
                    </a:p>
                    <a:p>
                      <a:pPr algn="ctr"/>
                      <a:r>
                        <a:rPr lang="ru-RU" sz="2000" i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О. </a:t>
                      </a:r>
                      <a:r>
                        <a:rPr lang="ru-RU" sz="2000" i="1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Крупенчук</a:t>
                      </a:r>
                      <a:endParaRPr lang="ru-RU" sz="2000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 крепко сжимают мячик поочередно в одной и в другой ладони.</a:t>
                      </a: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Касаются мячиком каждого пальца правой и левой руки.</a:t>
                      </a: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Крепко сжимают мячик поочередно в одной и в другой ладони.</a:t>
                      </a: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Поочередно передают мячик из одной руки в другую руку.</a:t>
                      </a: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0" i="0" kern="1200" dirty="0" smtClean="0">
                          <a:solidFill>
                            <a:srgbClr val="BB15A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dirty="0">
                        <a:solidFill>
                          <a:srgbClr val="BB15A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КЛЮКВА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75" y="1643063"/>
          <a:ext cx="8858250" cy="5214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9156"/>
                <a:gridCol w="4429156"/>
              </a:tblGrid>
              <a:tr h="5214950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Мы шли, шли, шли,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Много клюквы нашли.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Раз, два, три, четыре, пять – 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Мы опять идем искать!</a:t>
                      </a: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В. Волина</a:t>
                      </a:r>
                      <a:endParaRPr lang="ru-RU" sz="2000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Бельевой прищепкой дети прищепляют ногтевые фаланги пальцев правой, а затем левой руки на каждый ударный слог – от большого пальца к мизинцу.</a:t>
                      </a:r>
                      <a:endParaRPr lang="ru-RU" sz="24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dirty="0" smtClean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ПЕРНАТЫЕ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625" y="1071563"/>
          <a:ext cx="8715375" cy="6188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7702"/>
                <a:gridCol w="4357702"/>
              </a:tblGrid>
              <a:tr h="5786454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Наши уточки с утра: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2400" b="1" kern="120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Кря-кря-кря</a:t>
                      </a:r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».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Наши гуси у пруда: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«Га-га-га».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 индюк среди двора: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«Бал-бал-бал».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Наши курочки в окно: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2400" b="1" kern="120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Ко-ко-ко</a:t>
                      </a:r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».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 как Петя-петушок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Ранним утром поутру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Нам споет: «Ку-ка-ре-ку!»</a:t>
                      </a: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Русская</a:t>
                      </a:r>
                      <a:r>
                        <a:rPr lang="ru-RU" sz="2000" b="1" i="1" kern="12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народная </a:t>
                      </a:r>
                      <a:r>
                        <a:rPr lang="ru-RU" sz="2000" b="1" i="1" kern="1200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потешка</a:t>
                      </a:r>
                      <a:endParaRPr lang="ru-RU" sz="2000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Бельевой прищепкой дети прищепляют ногтевые фаланги пальцев правой, а затем левой руки на каждый ударный слог – от большого пальца к мизинцу.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dirty="0" smtClean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ИГРЫ СО СЧЕТНЫМИ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ПАЛОЧКАМИ</a:t>
            </a:r>
          </a:p>
        </p:txBody>
      </p:sp>
      <p:pic>
        <p:nvPicPr>
          <p:cNvPr id="57347" name="Рисунок 4" descr="sche1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0950" y="2214563"/>
            <a:ext cx="5353050" cy="401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8" name="TextBox 5"/>
          <p:cNvSpPr txBox="1">
            <a:spLocks noChangeArrowheads="1"/>
          </p:cNvSpPr>
          <p:nvPr/>
        </p:nvSpPr>
        <p:spPr bwMode="auto">
          <a:xfrm>
            <a:off x="214313" y="2643188"/>
            <a:ext cx="39290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АПЕЛЬСИН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УЗНАЕТЕ? ЭТО ЦАПЛЯ!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У ЛАРИСКИ – ДВЕ РЕДИСКИ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ЖУРАВЛЬ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49" name="TextBox 6"/>
          <p:cNvSpPr txBox="1">
            <a:spLocks noChangeArrowheads="1"/>
          </p:cNvSpPr>
          <p:nvPr/>
        </p:nvSpPr>
        <p:spPr bwMode="auto">
          <a:xfrm>
            <a:off x="5684838" y="6519863"/>
            <a:ext cx="34591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rgbClr val="BB15AF"/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ВЕРНУТЬСЯ В ГЛАВНОЕ МЕНЮ</a:t>
            </a:r>
            <a:endParaRPr lang="ru-RU" sz="1600" b="1">
              <a:solidFill>
                <a:srgbClr val="BB15A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5000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АПЕЛЬСИН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428625"/>
          <a:ext cx="9144000" cy="6545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8992"/>
                <a:gridCol w="5715008"/>
              </a:tblGrid>
              <a:tr h="654463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Мы делили апельсин:</a:t>
                      </a:r>
                    </a:p>
                    <a:p>
                      <a:endParaRPr lang="ru-RU" sz="20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0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Много нас, а он один!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Эта долька для ежа,</a:t>
                      </a:r>
                    </a:p>
                    <a:p>
                      <a:endParaRPr lang="ru-RU" sz="20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0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0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Эта долька для стрижа,</a:t>
                      </a:r>
                    </a:p>
                    <a:p>
                      <a:endParaRPr lang="ru-RU" sz="20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0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0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Эта долька для моржа,</a:t>
                      </a:r>
                    </a:p>
                    <a:p>
                      <a:endParaRPr lang="ru-RU" sz="20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0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0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Эта долька для бобра.</a:t>
                      </a:r>
                    </a:p>
                    <a:p>
                      <a:endParaRPr lang="ru-RU" sz="20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0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 для волка – кожура.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 сердит на нас – беда!</a:t>
                      </a:r>
                    </a:p>
                    <a:p>
                      <a:endParaRPr lang="ru-RU" sz="20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0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Разбегайтесь кто куда!</a:t>
                      </a:r>
                      <a:endParaRPr lang="ru-RU" sz="20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 ритмично постукивают ребром ладони о другую ладонь.</a:t>
                      </a:r>
                      <a:endParaRPr lang="ru-RU" sz="20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0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Берут в руки счетную палочку и показывают ее.</a:t>
                      </a:r>
                      <a:endParaRPr lang="ru-RU" sz="20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0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Ставят счетную палочку на большой палец правой руки и держат указательным пальцем правой руки.</a:t>
                      </a:r>
                      <a:endParaRPr lang="ru-RU" sz="20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0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Ставят счетную палочку на большой палец правой руки и держат средним пальцем правой руки.</a:t>
                      </a:r>
                      <a:endParaRPr lang="ru-RU" sz="20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0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Ставят счетную палочку на большой палец правой руки и держат безымянным пальцем правой руки.</a:t>
                      </a:r>
                      <a:endParaRPr lang="ru-RU" sz="20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0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Ставят счетную палочку на большой палец правой руки и держат мизинцем правой руки.</a:t>
                      </a:r>
                    </a:p>
                    <a:p>
                      <a:r>
                        <a:rPr lang="ru-RU" sz="20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Убирают счетную палочку за спину.</a:t>
                      </a:r>
                      <a:endParaRPr lang="ru-RU" sz="20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0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Сжимают кулаки и прижимают их к груди, хмурят брови.</a:t>
                      </a:r>
                      <a:endParaRPr lang="ru-RU" sz="20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0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Указательные и средние пальцы обеих рук «бегут» по ногам.</a:t>
                      </a:r>
                    </a:p>
                    <a:p>
                      <a:endParaRPr lang="ru-RU" sz="20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0" i="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8373" name="TextBox 3"/>
          <p:cNvSpPr txBox="1">
            <a:spLocks noChangeArrowheads="1"/>
          </p:cNvSpPr>
          <p:nvPr/>
        </p:nvSpPr>
        <p:spPr bwMode="auto">
          <a:xfrm>
            <a:off x="785813" y="6286500"/>
            <a:ext cx="7358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Затем дети выполняют те же действия левой рукой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5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УЗНАЕТЕ? ЭТО ЦАПЛЯ!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571500"/>
          <a:ext cx="9144000" cy="6370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496"/>
                <a:gridCol w="5143504"/>
              </a:tblGrid>
              <a:tr h="6340794">
                <a:tc>
                  <a:txBody>
                    <a:bodyPr/>
                    <a:lstStyle/>
                    <a:p>
                      <a:r>
                        <a:rPr lang="ru-RU" sz="22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одной ноге стоит,</a:t>
                      </a:r>
                    </a:p>
                    <a:p>
                      <a:endParaRPr lang="ru-RU" sz="22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2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2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воду пристально глядит.</a:t>
                      </a:r>
                    </a:p>
                    <a:p>
                      <a:endParaRPr lang="ru-RU" sz="22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2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2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Тычет клювом наугад,</a:t>
                      </a:r>
                    </a:p>
                    <a:p>
                      <a:endParaRPr lang="ru-RU" sz="22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2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2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Ищет в речке лягушат.</a:t>
                      </a:r>
                    </a:p>
                    <a:p>
                      <a:endParaRPr lang="ru-RU" sz="22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2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2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носу сверкает капля.</a:t>
                      </a:r>
                    </a:p>
                    <a:p>
                      <a:endParaRPr lang="ru-RU" sz="22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2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Узнаете? Это цапля!</a:t>
                      </a:r>
                    </a:p>
                    <a:p>
                      <a:endParaRPr lang="ru-RU" sz="22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Н. </a:t>
                      </a:r>
                      <a:r>
                        <a:rPr lang="ru-RU" sz="2000" b="1" i="1" kern="120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Нищева</a:t>
                      </a:r>
                      <a:endParaRPr lang="ru-RU" sz="2000" b="1" i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i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 ставят счетную палочку на большой палец правой руки и держат указательным пальцем правой руки.</a:t>
                      </a:r>
                      <a:endParaRPr lang="ru-RU" sz="22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2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Ставят счетную палочку на большой палец правой руки и держат средним пальцем правой руки.</a:t>
                      </a:r>
                      <a:endParaRPr lang="ru-RU" sz="22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2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Ставят счетную палочку на большой палец правой руки и держат безымянным пальцем правой руки.</a:t>
                      </a:r>
                      <a:endParaRPr lang="ru-RU" sz="22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2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Ставят счетную палочку на большой палец правой руки и держат мизинцем правой руки.</a:t>
                      </a:r>
                      <a:endParaRPr lang="ru-RU" sz="22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2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Касаются счетной палочкой кончика носа.</a:t>
                      </a:r>
                      <a:endParaRPr lang="ru-RU" sz="22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2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Показывают счетную палочку.</a:t>
                      </a:r>
                    </a:p>
                    <a:p>
                      <a:endParaRPr lang="ru-RU" sz="22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2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2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0" i="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9397" name="TextBox 3"/>
          <p:cNvSpPr txBox="1">
            <a:spLocks noChangeArrowheads="1"/>
          </p:cNvSpPr>
          <p:nvPr/>
        </p:nvSpPr>
        <p:spPr bwMode="auto">
          <a:xfrm>
            <a:off x="1071563" y="6357938"/>
            <a:ext cx="7572375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Затем дети выполняют те же действия левой рукой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ЛАРИСКИ ДВЕ РЕДИСКИ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714375"/>
          <a:ext cx="9144000" cy="6143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4744"/>
                <a:gridCol w="5429256"/>
              </a:tblGrid>
              <a:tr h="6143644">
                <a:tc>
                  <a:txBody>
                    <a:bodyPr/>
                    <a:lstStyle/>
                    <a:p>
                      <a:r>
                        <a:rPr lang="ru-RU" sz="21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 Лариски – две редиски, </a:t>
                      </a:r>
                    </a:p>
                    <a:p>
                      <a:endParaRPr lang="ru-RU" sz="21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1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1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 Алешки – две картошки, </a:t>
                      </a:r>
                    </a:p>
                    <a:p>
                      <a:endParaRPr lang="ru-RU" sz="21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1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1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 сережки-сорванца – </a:t>
                      </a:r>
                    </a:p>
                    <a:p>
                      <a:pPr algn="r"/>
                      <a:r>
                        <a:rPr lang="ru-RU" sz="21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Два зеленых огурца,</a:t>
                      </a:r>
                    </a:p>
                    <a:p>
                      <a:pPr algn="r"/>
                      <a:endParaRPr lang="ru-RU" sz="21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1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 у Вовки – две морковки,</a:t>
                      </a:r>
                    </a:p>
                    <a:p>
                      <a:endParaRPr lang="ru-RU" sz="21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1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1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1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Да, еще у Петьки – </a:t>
                      </a:r>
                    </a:p>
                    <a:p>
                      <a:pPr algn="r"/>
                      <a:r>
                        <a:rPr lang="ru-RU" sz="21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Две хвостатых редьки!</a:t>
                      </a:r>
                    </a:p>
                    <a:p>
                      <a:pPr algn="r"/>
                      <a:endParaRPr lang="ru-RU" sz="21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В. Волина </a:t>
                      </a:r>
                      <a:endParaRPr lang="ru-RU" sz="2000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1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 ставят счетную палочку на большой палец правой руки и держат указательным пальцем правой руки.</a:t>
                      </a:r>
                      <a:endParaRPr lang="ru-RU" sz="21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1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Ставят счетную палочку на большой палец правой руки и держат средним пальцем правой руки.</a:t>
                      </a:r>
                      <a:endParaRPr lang="ru-RU" sz="21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1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Ставят счетную палочку на большой палец правой руки и держат безымянным пальцем правой руки.</a:t>
                      </a:r>
                      <a:endParaRPr lang="ru-RU" sz="21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1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Ставят счетную палочку на большой палец правой руки и держат мизинцем правой руки. Убирают счетную палочку в сторону.</a:t>
                      </a:r>
                      <a:endParaRPr lang="ru-RU" sz="21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1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Показывают указательный и средний пальцы («хвостатая редька»), шевелят ими.</a:t>
                      </a:r>
                    </a:p>
                    <a:p>
                      <a:endParaRPr lang="ru-RU" sz="21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1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0" i="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ЖУРАВЛЬ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1071563"/>
          <a:ext cx="9144000" cy="5786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58"/>
                <a:gridCol w="5214942"/>
              </a:tblGrid>
              <a:tr h="5786454">
                <a:tc>
                  <a:txBody>
                    <a:bodyPr/>
                    <a:lstStyle/>
                    <a:p>
                      <a:r>
                        <a:rPr lang="ru-RU" sz="22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 болоту я хожу,</a:t>
                      </a:r>
                    </a:p>
                    <a:p>
                      <a:r>
                        <a:rPr lang="ru-RU" sz="22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 все стороны гляжу.</a:t>
                      </a:r>
                    </a:p>
                    <a:p>
                      <a:endParaRPr lang="ru-RU" sz="22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2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2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Часто нагибаюсь,</a:t>
                      </a:r>
                    </a:p>
                    <a:p>
                      <a:r>
                        <a:rPr lang="ru-RU" sz="22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Клюквою питаюсь.</a:t>
                      </a:r>
                    </a:p>
                    <a:p>
                      <a:endParaRPr lang="ru-RU" sz="22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2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 схожу на ручеек,</a:t>
                      </a:r>
                    </a:p>
                    <a:p>
                      <a:r>
                        <a:rPr lang="ru-RU" sz="22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Заварю себе чаек.</a:t>
                      </a:r>
                    </a:p>
                    <a:p>
                      <a:endParaRPr lang="ru-RU" sz="22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2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Буду пить-попивать,</a:t>
                      </a:r>
                    </a:p>
                    <a:p>
                      <a:r>
                        <a:rPr lang="ru-RU" sz="22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Красно лето вспоминать.</a:t>
                      </a:r>
                    </a:p>
                    <a:p>
                      <a:endParaRPr lang="ru-RU" sz="22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В. Боков </a:t>
                      </a:r>
                      <a:endParaRPr lang="ru-RU" sz="2000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 ставят счетную палочку на большой палец правой руки и держат указательным пальцем правой руки. Поворачивают голову вправо, влево.</a:t>
                      </a:r>
                      <a:endParaRPr lang="ru-RU" sz="22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2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Ставят счетную палочку на большой палец правой руки и держат средним пальцем правой руки.</a:t>
                      </a:r>
                      <a:endParaRPr lang="ru-RU" sz="22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2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Ставят счетную палочку на большой палец правой руки и держат безымянным пальцем правой руки.</a:t>
                      </a:r>
                      <a:endParaRPr lang="ru-RU" sz="22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2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Ставят счетную палочку на большой палец правой руки и держат мизинцем правой руки.</a:t>
                      </a:r>
                    </a:p>
                    <a:p>
                      <a:endParaRPr lang="ru-RU" sz="22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2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2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0" i="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kern="1200" dirty="0" smtClean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357166"/>
            <a:ext cx="718651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ИГРЫ С ЭСПАНДЕРАМИ</a:t>
            </a:r>
          </a:p>
        </p:txBody>
      </p:sp>
      <p:pic>
        <p:nvPicPr>
          <p:cNvPr id="62467" name="Рисунок 2" descr="6bc0e7bb4ca9685fb3d0e0e6b070920eni_en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0" y="1857375"/>
            <a:ext cx="47625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8" name="TextBox 3"/>
          <p:cNvSpPr txBox="1">
            <a:spLocks noChangeArrowheads="1"/>
          </p:cNvSpPr>
          <p:nvPr/>
        </p:nvSpPr>
        <p:spPr bwMode="auto">
          <a:xfrm>
            <a:off x="428625" y="2857500"/>
            <a:ext cx="41433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ЗАРЯДКА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ДРУЖБА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СИЛАЧ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МЕСИМ ТЕСТО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9" name="TextBox 4"/>
          <p:cNvSpPr txBox="1">
            <a:spLocks noChangeArrowheads="1"/>
          </p:cNvSpPr>
          <p:nvPr/>
        </p:nvSpPr>
        <p:spPr bwMode="auto">
          <a:xfrm>
            <a:off x="5684838" y="6519863"/>
            <a:ext cx="34591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rgbClr val="BB15AF"/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ВЕРНУТЬСЯ В ГЛАВНОЕ МЕНЮ</a:t>
            </a:r>
            <a:endParaRPr lang="ru-RU" sz="1600" b="1">
              <a:solidFill>
                <a:srgbClr val="BB15A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ЗАРЯДКА</a:t>
            </a:r>
          </a:p>
        </p:txBody>
      </p:sp>
      <p:sp>
        <p:nvSpPr>
          <p:cNvPr id="63490" name="Rectangle 1"/>
          <p:cNvSpPr>
            <a:spLocks noChangeArrowheads="1"/>
          </p:cNvSpPr>
          <p:nvPr/>
        </p:nvSpPr>
        <p:spPr bwMode="auto">
          <a:xfrm>
            <a:off x="0" y="1285875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Дети берут эспандер в руки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88" y="2000250"/>
          <a:ext cx="8786812" cy="4857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3421"/>
                <a:gridCol w="4393421"/>
              </a:tblGrid>
              <a:tr h="4857760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Крепко мячики сжимаем,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Наши мышцы напрягаем,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Чтобы пальцы никогда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боялись бы труда!</a:t>
                      </a: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О. </a:t>
                      </a:r>
                      <a:r>
                        <a:rPr lang="ru-RU" sz="2000" b="1" i="1" kern="120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Крупенчук</a:t>
                      </a:r>
                      <a:endParaRPr lang="ru-RU" sz="2000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Сжимают и разжимают в руках эспандер на каждый ударный слог, сначала в правой, а затем в левой руке.</a:t>
                      </a: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0" i="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kern="1200" dirty="0" smtClean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ДРУЖБА</a:t>
            </a:r>
          </a:p>
        </p:txBody>
      </p:sp>
      <p:sp>
        <p:nvSpPr>
          <p:cNvPr id="64514" name="Прямоугольник 2"/>
          <p:cNvSpPr>
            <a:spLocks noChangeArrowheads="1"/>
          </p:cNvSpPr>
          <p:nvPr/>
        </p:nvSpPr>
        <p:spPr bwMode="auto">
          <a:xfrm>
            <a:off x="2857500" y="1357313"/>
            <a:ext cx="3370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Дети берут эспандер в руки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50" y="2071688"/>
          <a:ext cx="8858250" cy="4786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9140"/>
                <a:gridCol w="4429140"/>
              </a:tblGrid>
              <a:tr h="4786322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 в друзьях души не чаю,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 друзей своих встречаю.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Каждый руку мне пожмет,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Каждый мне привет пошлет!</a:t>
                      </a: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О. </a:t>
                      </a:r>
                      <a:r>
                        <a:rPr lang="ru-RU" sz="2000" b="1" i="1" kern="120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Крупенчук</a:t>
                      </a:r>
                      <a:endParaRPr lang="ru-RU" sz="2000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Сжимают и разжимают в руках эспандер на каждый ударный слог, сначала в правой, а затем в левой руке.</a:t>
                      </a: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0" i="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БЕЖИТ ЕЖИК ПО ДОРОЖКЕ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313" y="2571750"/>
          <a:ext cx="8715436" cy="417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7718"/>
                <a:gridCol w="4357718"/>
              </a:tblGrid>
              <a:tr h="4032264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Бежит ежик по дорожке,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 него кривые ножки, 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Весь иголками оброс, - 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Жалко ежика до слез.</a:t>
                      </a:r>
                    </a:p>
                    <a:p>
                      <a:pPr algn="r"/>
                      <a:endParaRPr lang="ru-RU" sz="2000" b="1" i="1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2000" b="1" i="1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i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К. </a:t>
                      </a:r>
                      <a:r>
                        <a:rPr lang="ru-RU" sz="2000" b="1" i="1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Шефер</a:t>
                      </a:r>
                      <a:r>
                        <a:rPr lang="ru-RU" sz="2000" b="1" i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endParaRPr lang="ru-RU" sz="2000" b="1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 катают мячик в руках, делая движения вперед-назад, вправо-влево между ладонями</a:t>
                      </a:r>
                      <a:r>
                        <a:rPr lang="ru-RU" sz="18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ru-RU" sz="18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ru-RU" sz="1600" b="0" i="0" kern="1200" dirty="0" smtClean="0">
                          <a:solidFill>
                            <a:srgbClr val="BB15A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dirty="0">
                        <a:solidFill>
                          <a:srgbClr val="BB15A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СИЛАЧ</a:t>
            </a:r>
          </a:p>
        </p:txBody>
      </p:sp>
      <p:sp>
        <p:nvSpPr>
          <p:cNvPr id="65538" name="Прямоугольник 2"/>
          <p:cNvSpPr>
            <a:spLocks noChangeArrowheads="1"/>
          </p:cNvSpPr>
          <p:nvPr/>
        </p:nvSpPr>
        <p:spPr bwMode="auto">
          <a:xfrm>
            <a:off x="3000375" y="1428750"/>
            <a:ext cx="3370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Дети берут эспандер в руки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50" y="2143125"/>
          <a:ext cx="885825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9140"/>
                <a:gridCol w="4429140"/>
              </a:tblGrid>
              <a:tr h="4714884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 сожму свое кольцо,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Буду сильным молодцом.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Буду младших защищать,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Буду слабым помогать!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Пополам его согну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восьмеркой заверну!</a:t>
                      </a: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О. </a:t>
                      </a:r>
                      <a:r>
                        <a:rPr lang="ru-RU" sz="2000" b="1" i="1" kern="120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Крупенчук</a:t>
                      </a:r>
                      <a:endParaRPr lang="ru-RU" sz="2000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Сжимают и разжимают в руках эспандер на каждый ударный слог, сначала в правой, а затем в левой руке.</a:t>
                      </a: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0" i="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МЕСИМ ТЕСТО</a:t>
            </a:r>
          </a:p>
        </p:txBody>
      </p:sp>
      <p:sp>
        <p:nvSpPr>
          <p:cNvPr id="66562" name="Прямоугольник 2"/>
          <p:cNvSpPr>
            <a:spLocks noChangeArrowheads="1"/>
          </p:cNvSpPr>
          <p:nvPr/>
        </p:nvSpPr>
        <p:spPr bwMode="auto">
          <a:xfrm>
            <a:off x="2928938" y="1214438"/>
            <a:ext cx="3370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Дети берут эспандер в руки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88" y="2071688"/>
          <a:ext cx="8786812" cy="4786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3421"/>
                <a:gridCol w="4393421"/>
              </a:tblGrid>
              <a:tr h="4786322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Тесто мнем, мнем, мнем,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Тесто жмем, жмем, жмем,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Выпекать пирог поставим.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Раз, два, три, четыре, пять – 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пора ли вынимать?</a:t>
                      </a: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Народная</a:t>
                      </a:r>
                      <a:r>
                        <a:rPr lang="ru-RU" sz="2000" b="1" i="1" kern="12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i="1" kern="1200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потешка</a:t>
                      </a:r>
                      <a:endParaRPr lang="ru-RU" sz="2000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Сжимают и разжимают в руках эспандер на каждый ударный слог, сначала в правой, а затем в левой руке.</a:t>
                      </a: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0" i="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428604"/>
            <a:ext cx="641316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ИГРЫ С РЕШЕТКАМИ</a:t>
            </a:r>
          </a:p>
        </p:txBody>
      </p:sp>
      <p:pic>
        <p:nvPicPr>
          <p:cNvPr id="3" name="Рисунок 2" descr="01609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4777" y="2143116"/>
            <a:ext cx="5143506" cy="3429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7588" name="TextBox 3"/>
          <p:cNvSpPr txBox="1">
            <a:spLocks noChangeArrowheads="1"/>
          </p:cNvSpPr>
          <p:nvPr/>
        </p:nvSpPr>
        <p:spPr bwMode="auto">
          <a:xfrm>
            <a:off x="428625" y="2500313"/>
            <a:ext cx="3500438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ЗООПАРК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ПРОГУЛКА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КТО ИДЕТ?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СЧИТАЛКА ДЛЯ МЫШКИ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ПРЯТКИ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СЛОН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В ШКОЛУ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589" name="TextBox 4"/>
          <p:cNvSpPr txBox="1">
            <a:spLocks noChangeArrowheads="1"/>
          </p:cNvSpPr>
          <p:nvPr/>
        </p:nvSpPr>
        <p:spPr bwMode="auto">
          <a:xfrm>
            <a:off x="5684838" y="6519863"/>
            <a:ext cx="34591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rgbClr val="BB15AF"/>
                </a:solidFill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ВЕРНУТЬСЯ В ГЛАВНОЕ МЕНЮ</a:t>
            </a:r>
            <a:endParaRPr lang="ru-RU" sz="1600" b="1">
              <a:solidFill>
                <a:srgbClr val="BB15A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ЗООПАРК</a:t>
            </a:r>
          </a:p>
        </p:txBody>
      </p:sp>
      <p:sp>
        <p:nvSpPr>
          <p:cNvPr id="68610" name="TextBox 2"/>
          <p:cNvSpPr txBox="1">
            <a:spLocks noChangeArrowheads="1"/>
          </p:cNvSpPr>
          <p:nvPr/>
        </p:nvSpPr>
        <p:spPr bwMode="auto">
          <a:xfrm>
            <a:off x="125413" y="1428750"/>
            <a:ext cx="90185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Дети кладут решетку на колени, на любую ровную поверхность или держат</a:t>
            </a:r>
          </a:p>
          <a:p>
            <a:pPr algn="ctr"/>
            <a:r>
              <a:rPr lang="ru-RU" sz="20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одной рукой перед собой.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313" y="2428875"/>
          <a:ext cx="8929687" cy="4429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859"/>
                <a:gridCol w="4464859"/>
              </a:tblGrid>
              <a:tr h="4429132">
                <a:tc>
                  <a:txBody>
                    <a:bodyPr/>
                    <a:lstStyle/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зоопарке мы бродили,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 каждой клетке подходили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смотрели всех подряд: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Медвежат, волчат, бобрят.</a:t>
                      </a:r>
                    </a:p>
                    <a:p>
                      <a:endParaRPr lang="ru-RU" sz="2400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i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Н. Селютина</a:t>
                      </a:r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4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«Ходят» указательным и средним пальцами по клеткам решетки, делая «шаги» на каждый ударный слог, - двумя руками одновременно или поочередно.</a:t>
                      </a:r>
                    </a:p>
                    <a:p>
                      <a:endParaRPr lang="ru-RU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0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ПРОГУЛКА</a:t>
            </a:r>
          </a:p>
        </p:txBody>
      </p:sp>
      <p:sp>
        <p:nvSpPr>
          <p:cNvPr id="69634" name="Прямоугольник 2"/>
          <p:cNvSpPr>
            <a:spLocks noChangeArrowheads="1"/>
          </p:cNvSpPr>
          <p:nvPr/>
        </p:nvSpPr>
        <p:spPr bwMode="auto">
          <a:xfrm>
            <a:off x="0" y="1357313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Дети кладут решетку на колени, на любую ровную поверхность или держат</a:t>
            </a:r>
          </a:p>
          <a:p>
            <a:pPr algn="ctr"/>
            <a:r>
              <a:rPr lang="ru-RU" sz="20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одной рукой перед собой.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313" y="2428875"/>
          <a:ext cx="8929687" cy="4429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859"/>
                <a:gridCol w="4464859"/>
              </a:tblGrid>
              <a:tr h="4429132">
                <a:tc>
                  <a:txBody>
                    <a:bodyPr/>
                    <a:lstStyle/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прогулку мы идем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в футбол играть начнем.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с хорошей тренировкой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Каждый станет сильным,</a:t>
                      </a:r>
                    </a:p>
                    <a:p>
                      <a:pPr algn="r"/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ловким.</a:t>
                      </a:r>
                    </a:p>
                    <a:p>
                      <a:endParaRPr lang="ru-RU" sz="2400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i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Л. Парамонова</a:t>
                      </a:r>
                      <a:endParaRPr lang="ru-RU" sz="24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«Ходят» указательным и средним пальцами по клеткам решетки, делая «шаги» на каждый ударный слог, - двумя руками одновременно или поочередно.</a:t>
                      </a:r>
                    </a:p>
                    <a:p>
                      <a:endParaRPr lang="ru-RU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0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 ИДЕТ?</a:t>
            </a:r>
          </a:p>
        </p:txBody>
      </p:sp>
      <p:sp>
        <p:nvSpPr>
          <p:cNvPr id="70658" name="Прямоугольник 2"/>
          <p:cNvSpPr>
            <a:spLocks noChangeArrowheads="1"/>
          </p:cNvSpPr>
          <p:nvPr/>
        </p:nvSpPr>
        <p:spPr bwMode="auto">
          <a:xfrm>
            <a:off x="0" y="1357313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Дети кладут решетку на колени, на любую ровную поверхность или держат</a:t>
            </a:r>
          </a:p>
          <a:p>
            <a:pPr algn="ctr"/>
            <a:r>
              <a:rPr lang="ru-RU" sz="20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одной рукой перед собой.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313" y="2428875"/>
          <a:ext cx="8929687" cy="4429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859"/>
                <a:gridCol w="4464859"/>
              </a:tblGrid>
              <a:tr h="4429132">
                <a:tc>
                  <a:txBody>
                    <a:bodyPr/>
                    <a:lstStyle/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Идет собака.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Кот идет.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дождь идет, и град.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Еще часы идут вперед,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Хоть на столе стоят.</a:t>
                      </a:r>
                    </a:p>
                    <a:p>
                      <a:endParaRPr lang="ru-RU" sz="2400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i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Л. Парамонова</a:t>
                      </a:r>
                      <a:endParaRPr lang="ru-RU" sz="24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«Ходят» указательным и средним пальцами по клеткам решетки, делая «шаги» на каждый ударный слог, - двумя руками одновременно или поочередно.</a:t>
                      </a:r>
                    </a:p>
                    <a:p>
                      <a:endParaRPr lang="ru-RU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0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СЧИТАЛКА ДЛЯ МЫШКИ</a:t>
            </a:r>
          </a:p>
        </p:txBody>
      </p:sp>
      <p:sp>
        <p:nvSpPr>
          <p:cNvPr id="71682" name="Прямоугольник 2"/>
          <p:cNvSpPr>
            <a:spLocks noChangeArrowheads="1"/>
          </p:cNvSpPr>
          <p:nvPr/>
        </p:nvSpPr>
        <p:spPr bwMode="auto">
          <a:xfrm>
            <a:off x="0" y="142875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Дети кладут решетку на колени, на любую ровную поверхность или держат</a:t>
            </a:r>
          </a:p>
          <a:p>
            <a:pPr algn="ctr"/>
            <a:r>
              <a:rPr lang="ru-RU" sz="20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одной рукой перед собой.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313" y="2428875"/>
          <a:ext cx="8929687" cy="4429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859"/>
                <a:gridCol w="4464859"/>
              </a:tblGrid>
              <a:tr h="4429132">
                <a:tc>
                  <a:txBody>
                    <a:bodyPr/>
                    <a:lstStyle/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Раз, два, три, четыре – 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Сосчитаем дыры в сыре!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Если в сыре много дыр,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Значит вкусным будет сыр!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Если в нем одна дыра – 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Значит, вкусным был вчера!</a:t>
                      </a:r>
                    </a:p>
                    <a:p>
                      <a:endParaRPr lang="ru-RU" sz="2400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i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В. Левин</a:t>
                      </a:r>
                      <a:endParaRPr lang="ru-RU" sz="24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«Ходят» указательным и средним пальцами по клеткам решетки, делая «шаги» на каждый ударный слог, - двумя руками одновременно или поочередно.</a:t>
                      </a:r>
                    </a:p>
                    <a:p>
                      <a:endParaRPr lang="ru-RU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0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ПРЯТКИ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706" name="Прямоугольник 2"/>
          <p:cNvSpPr>
            <a:spLocks noChangeArrowheads="1"/>
          </p:cNvSpPr>
          <p:nvPr/>
        </p:nvSpPr>
        <p:spPr bwMode="auto">
          <a:xfrm>
            <a:off x="0" y="714375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Дети кладут решетку на колени, на любую ровную поверхность или держат</a:t>
            </a:r>
          </a:p>
          <a:p>
            <a:pPr algn="ctr"/>
            <a:r>
              <a:rPr lang="ru-RU" sz="20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одной рукой перед собой.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313" y="1357313"/>
          <a:ext cx="8929687" cy="5959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404"/>
                <a:gridCol w="4786314"/>
              </a:tblGrid>
              <a:tr h="5500702">
                <a:tc>
                  <a:txBody>
                    <a:bodyPr/>
                    <a:lstStyle/>
                    <a:p>
                      <a:r>
                        <a:rPr lang="ru-RU" sz="23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Десять, девять,</a:t>
                      </a:r>
                    </a:p>
                    <a:p>
                      <a:r>
                        <a:rPr lang="ru-RU" sz="23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Восемь, семь,</a:t>
                      </a:r>
                    </a:p>
                    <a:p>
                      <a:r>
                        <a:rPr lang="ru-RU" sz="23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Шесть, пять, четыре,</a:t>
                      </a:r>
                    </a:p>
                    <a:p>
                      <a:r>
                        <a:rPr lang="ru-RU" sz="23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Три, два, один – </a:t>
                      </a:r>
                    </a:p>
                    <a:p>
                      <a:endParaRPr lang="ru-RU" sz="2300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3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прятки мы играть хотим.</a:t>
                      </a:r>
                    </a:p>
                    <a:p>
                      <a:endParaRPr lang="ru-RU" sz="2300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3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Только надо нам узнать,</a:t>
                      </a:r>
                    </a:p>
                    <a:p>
                      <a:r>
                        <a:rPr lang="ru-RU" sz="23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Кто из нас пойдет искать.</a:t>
                      </a:r>
                    </a:p>
                    <a:p>
                      <a:endParaRPr lang="ru-RU" sz="2400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i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Е. </a:t>
                      </a:r>
                      <a:r>
                        <a:rPr lang="ru-RU" sz="2000" i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Синицина</a:t>
                      </a:r>
                      <a:endParaRPr lang="ru-RU" sz="24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3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«Ходят» указательным и средним пальцами по клеткам решетки, делая «шаги» на каждый ударный слог, - двумя руками одновременно или поочередно.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Закрывают обеими ладонями глаза.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Открывают глаза.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«Ходят» указательным и средним пальцами по клеткам решетки, делая «шаги» на каждый ударный слог, - двумя руками одновременно или поочередно.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3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3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dirty="0" smtClean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СЛОН</a:t>
            </a:r>
          </a:p>
        </p:txBody>
      </p:sp>
      <p:sp>
        <p:nvSpPr>
          <p:cNvPr id="73730" name="Прямоугольник 2"/>
          <p:cNvSpPr>
            <a:spLocks noChangeArrowheads="1"/>
          </p:cNvSpPr>
          <p:nvPr/>
        </p:nvSpPr>
        <p:spPr bwMode="auto">
          <a:xfrm>
            <a:off x="0" y="1285875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Дети кладут решетку на колени, на любую ровную поверхность или держат</a:t>
            </a:r>
          </a:p>
          <a:p>
            <a:pPr algn="ctr"/>
            <a:r>
              <a:rPr lang="ru-RU" sz="20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одной рукой перед собой.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313" y="2428875"/>
          <a:ext cx="8929687" cy="4429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859"/>
                <a:gridCol w="4464859"/>
              </a:tblGrid>
              <a:tr h="4429132">
                <a:tc>
                  <a:txBody>
                    <a:bodyPr/>
                    <a:lstStyle/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Вот шагает добрый слон,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Всем на свете шлет поклон!</a:t>
                      </a:r>
                    </a:p>
                    <a:p>
                      <a:endParaRPr lang="ru-RU" sz="2400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i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И. </a:t>
                      </a:r>
                      <a:r>
                        <a:rPr lang="ru-RU" sz="2000" i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Аверина</a:t>
                      </a:r>
                      <a:endParaRPr lang="ru-RU" sz="24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«Ходят» указательным и средним пальцами по клеткам решетки, делая «шаги» на каждый ударный слог, - двумя руками одновременно или поочередно.</a:t>
                      </a:r>
                    </a:p>
                    <a:p>
                      <a:endParaRPr lang="ru-RU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0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714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ШКОЛУ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54" name="Прямоугольник 2"/>
          <p:cNvSpPr>
            <a:spLocks noChangeArrowheads="1"/>
          </p:cNvSpPr>
          <p:nvPr/>
        </p:nvSpPr>
        <p:spPr bwMode="auto">
          <a:xfrm>
            <a:off x="0" y="642938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Дети кладут решетку на колени, на любую ровную поверхность или держат</a:t>
            </a:r>
          </a:p>
          <a:p>
            <a:pPr algn="ctr"/>
            <a:r>
              <a:rPr lang="ru-RU" sz="20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одной рукой перед собой.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313" y="1285875"/>
          <a:ext cx="8929687" cy="5572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859"/>
                <a:gridCol w="4464859"/>
              </a:tblGrid>
              <a:tr h="5572140">
                <a:tc>
                  <a:txBody>
                    <a:bodyPr/>
                    <a:lstStyle/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школу осенью пойду,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 друзей себе найду.</a:t>
                      </a:r>
                    </a:p>
                    <a:p>
                      <a:endParaRPr lang="ru-RU" sz="2400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Научусь писать, читать, 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Быстро, правильно считать.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 таким ученым буду!</a:t>
                      </a:r>
                    </a:p>
                    <a:p>
                      <a:endParaRPr lang="ru-RU" sz="2400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 свой садик не забуду!</a:t>
                      </a:r>
                    </a:p>
                    <a:p>
                      <a:endParaRPr lang="ru-RU" sz="2400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i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Н. </a:t>
                      </a:r>
                      <a:r>
                        <a:rPr lang="ru-RU" sz="2000" i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Нищева</a:t>
                      </a:r>
                      <a:endParaRPr lang="ru-RU" sz="24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«Ходят» указательным и средним пальцами по клеткам решетки, делая «шаги» на каждый ударный слог, - двумя руками одновременно или поочередно.</a:t>
                      </a:r>
                    </a:p>
                    <a:p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Загибают по одному пальцу.</a:t>
                      </a:r>
                    </a:p>
                    <a:p>
                      <a:endParaRPr lang="ru-RU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Показывают</a:t>
                      </a:r>
                      <a:r>
                        <a:rPr lang="ru-RU" sz="2400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большой палец на любой руке.</a:t>
                      </a:r>
                    </a:p>
                    <a:p>
                      <a:r>
                        <a:rPr lang="ru-RU" sz="2400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Грозят указательным пальцем правой или левой руки.</a:t>
                      </a:r>
                    </a:p>
                    <a:p>
                      <a:endParaRPr lang="ru-RU" sz="2400" i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0" i="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СНЕЖОК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88" y="1397000"/>
          <a:ext cx="8429684" cy="545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4842"/>
                <a:gridCol w="4214842"/>
              </a:tblGrid>
              <a:tr h="5032396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Топ, топ сапожок.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Хлоп, хлоп – вот снежок.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Заберусь на горку,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Ух!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Съеду с горки,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Бух!</a:t>
                      </a:r>
                    </a:p>
                    <a:p>
                      <a:pPr algn="r"/>
                      <a:endParaRPr lang="ru-RU" sz="2000" b="1" i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endParaRPr lang="ru-RU" sz="2000" b="1" i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Е. </a:t>
                      </a:r>
                      <a:r>
                        <a:rPr lang="ru-RU" sz="2000" b="1" i="1" kern="120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Янушко</a:t>
                      </a:r>
                      <a:endParaRPr lang="ru-RU" sz="20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 стучат мячиком по правой, затем по левой коленке.</a:t>
                      </a: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Стучат мячиком по правой ладони, затем по левой ладони.</a:t>
                      </a: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Дети кладут мячик на правую ладонь и прокатывают его по всей руке вверх до правого плеча.</a:t>
                      </a: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Скатываю мячик с правого плеча в ладонь, затем повторяют эти движения, но с левой рукой.</a:t>
                      </a:r>
                    </a:p>
                    <a:p>
                      <a:pPr algn="r"/>
                      <a:r>
                        <a:rPr lang="ru-RU" sz="1600" b="0" i="0" kern="1200" dirty="0" smtClean="0">
                          <a:solidFill>
                            <a:srgbClr val="BB15A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dirty="0">
                        <a:solidFill>
                          <a:srgbClr val="BB15A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ИГРЫ С ЗУБНЫМИ ЩЕТКАМИ</a:t>
            </a:r>
          </a:p>
        </p:txBody>
      </p:sp>
      <p:pic>
        <p:nvPicPr>
          <p:cNvPr id="75779" name="Рисунок 2" descr="296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1500188"/>
            <a:ext cx="340995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0" name="TextBox 3"/>
          <p:cNvSpPr txBox="1">
            <a:spLocks noChangeArrowheads="1"/>
          </p:cNvSpPr>
          <p:nvPr/>
        </p:nvSpPr>
        <p:spPr bwMode="auto">
          <a:xfrm>
            <a:off x="500063" y="2357438"/>
            <a:ext cx="44577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МАССАЖ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ЗУБНАЯ ЩЕТКА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КТО ЖИВЕТ В МОЕЙ КВАРТИРЕ?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ЗА ЯГОДАМИ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ПОДАРКИ ДЕДА МОРОЗА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781" name="TextBox 4"/>
          <p:cNvSpPr txBox="1">
            <a:spLocks noChangeArrowheads="1"/>
          </p:cNvSpPr>
          <p:nvPr/>
        </p:nvSpPr>
        <p:spPr bwMode="auto">
          <a:xfrm>
            <a:off x="5684838" y="6519863"/>
            <a:ext cx="34591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rgbClr val="BB15AF"/>
                </a:solidFill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ВЕРНУТЬСЯ В ГЛАВНОЕ МЕНЮ</a:t>
            </a:r>
            <a:endParaRPr lang="ru-RU" sz="1600" b="1">
              <a:solidFill>
                <a:srgbClr val="BB15A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МАССАЖ</a:t>
            </a:r>
          </a:p>
        </p:txBody>
      </p:sp>
      <p:sp>
        <p:nvSpPr>
          <p:cNvPr id="76802" name="Rectangle 1"/>
          <p:cNvSpPr>
            <a:spLocks noChangeArrowheads="1"/>
          </p:cNvSpPr>
          <p:nvPr/>
        </p:nvSpPr>
        <p:spPr bwMode="auto">
          <a:xfrm>
            <a:off x="0" y="1071563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 i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берут в руки зубную щетку</a:t>
            </a:r>
            <a:endParaRPr lang="ru-RU" sz="2000" b="1">
              <a:solidFill>
                <a:srgbClr val="7030A0"/>
              </a:solidFill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50" y="1928813"/>
          <a:ext cx="8858250" cy="4968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9140"/>
                <a:gridCol w="4429140"/>
              </a:tblGrid>
              <a:tr h="4929198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 возьму зубную щетку,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Чтоб погладить пальчики.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Станьте ловкими скорей,</a:t>
                      </a:r>
                    </a:p>
                    <a:p>
                      <a:r>
                        <a:rPr lang="ru-RU" sz="2400" b="1" kern="120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Пальчики-удальчики</a:t>
                      </a:r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!</a:t>
                      </a: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С.</a:t>
                      </a:r>
                      <a:r>
                        <a:rPr lang="ru-RU" sz="2000" b="1" i="1" kern="12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Ерошкина</a:t>
                      </a:r>
                      <a:endParaRPr lang="ru-RU" sz="2000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Растирают щеткой подушечки пальцев правой, затем левой руки, начиная с большого пальца и заканчивая мизинцем.</a:t>
                      </a: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endParaRPr lang="ru-RU" sz="1600" b="0" i="0" kern="1200" dirty="0" smtClean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0" i="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kern="1200" dirty="0" smtClean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ЗУБНАЯ ЩЕТКА</a:t>
            </a:r>
          </a:p>
        </p:txBody>
      </p:sp>
      <p:sp>
        <p:nvSpPr>
          <p:cNvPr id="77826" name="Прямоугольник 2"/>
          <p:cNvSpPr>
            <a:spLocks noChangeArrowheads="1"/>
          </p:cNvSpPr>
          <p:nvPr/>
        </p:nvSpPr>
        <p:spPr bwMode="auto">
          <a:xfrm>
            <a:off x="1857375" y="1214438"/>
            <a:ext cx="5286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берут в руки зубную щетку</a:t>
            </a:r>
            <a:endParaRPr lang="ru-RU" sz="2000" b="1">
              <a:solidFill>
                <a:srgbClr val="7030A0"/>
              </a:solidFill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50" y="1785938"/>
          <a:ext cx="8858250" cy="5456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9140"/>
                <a:gridCol w="4429140"/>
              </a:tblGrid>
              <a:tr h="5072074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Плывет по морю щетка,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Как по морю лодка,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Как по речке пароход,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 пальчикам она идет!</a:t>
                      </a: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А. </a:t>
                      </a:r>
                      <a:r>
                        <a:rPr lang="ru-RU" sz="2000" b="1" i="1" kern="120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Дорогавцева</a:t>
                      </a:r>
                      <a:endParaRPr lang="ru-RU" sz="2000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Растирают щеткой подушечки пальцев правой, затем левой руки, начиная с большого пальца и заканчивая мизинцем.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dirty="0" smtClean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28625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 ЖИВЕТ В МОЕЙ КВАРТИРЕ?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357188"/>
          <a:ext cx="9144000" cy="6869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306"/>
                <a:gridCol w="5500694"/>
              </a:tblGrid>
              <a:tr h="686847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Раз, два,</a:t>
                      </a:r>
                      <a:r>
                        <a:rPr lang="ru-RU" sz="20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три, четыре, пять – </a:t>
                      </a:r>
                    </a:p>
                    <a:p>
                      <a:r>
                        <a:rPr lang="ru-RU" sz="20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Кто живет в моей квартире?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Раз, два,</a:t>
                      </a:r>
                      <a:r>
                        <a:rPr lang="ru-RU" sz="20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три, четыре, пять – </a:t>
                      </a:r>
                    </a:p>
                    <a:p>
                      <a:endParaRPr lang="ru-RU" sz="200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Всех могу пересчитать:</a:t>
                      </a:r>
                    </a:p>
                    <a:p>
                      <a:r>
                        <a:rPr lang="ru-RU" sz="20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Папа,</a:t>
                      </a:r>
                    </a:p>
                    <a:p>
                      <a:r>
                        <a:rPr lang="ru-RU" sz="20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Мама,</a:t>
                      </a:r>
                    </a:p>
                    <a:p>
                      <a:r>
                        <a:rPr lang="ru-RU" sz="20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Брат,</a:t>
                      </a:r>
                    </a:p>
                    <a:p>
                      <a:r>
                        <a:rPr lang="ru-RU" sz="20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Сестренка,</a:t>
                      </a:r>
                    </a:p>
                    <a:p>
                      <a:r>
                        <a:rPr lang="ru-RU" sz="20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Кошка Мурка,</a:t>
                      </a:r>
                    </a:p>
                    <a:p>
                      <a:endParaRPr lang="ru-RU" sz="200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Два котенка,</a:t>
                      </a:r>
                    </a:p>
                    <a:p>
                      <a:r>
                        <a:rPr lang="ru-RU" sz="20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Мой щегол,</a:t>
                      </a:r>
                    </a:p>
                    <a:p>
                      <a:r>
                        <a:rPr lang="ru-RU" sz="200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Бурундучок</a:t>
                      </a:r>
                      <a:r>
                        <a:rPr lang="ru-RU" sz="20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r>
                        <a:rPr lang="ru-RU" sz="20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Сверчок</a:t>
                      </a:r>
                    </a:p>
                    <a:p>
                      <a:r>
                        <a:rPr lang="ru-RU" sz="20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я!</a:t>
                      </a:r>
                    </a:p>
                    <a:p>
                      <a:endParaRPr lang="ru-RU" sz="200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Вот и вся моя семья!</a:t>
                      </a:r>
                    </a:p>
                    <a:p>
                      <a:endParaRPr lang="ru-RU" sz="200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 счет растирают щеткой подушечки пальцев любой руки начиная с большого пальца и заканчивая мизинцем.</a:t>
                      </a:r>
                    </a:p>
                    <a:p>
                      <a:r>
                        <a:rPr lang="ru-RU" sz="20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Растирают щеткой ладонь.</a:t>
                      </a:r>
                    </a:p>
                    <a:p>
                      <a:r>
                        <a:rPr lang="ru-RU" sz="20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 счет растирают щеткой подушечки пальцев другой руки начиная с большого пальца и заканчивая мизинцем.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Растирают щеткой ладонь.</a:t>
                      </a:r>
                    </a:p>
                    <a:p>
                      <a:r>
                        <a:rPr lang="ru-RU" sz="20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Растирают большой палец,</a:t>
                      </a:r>
                    </a:p>
                    <a:p>
                      <a:r>
                        <a:rPr lang="ru-RU" sz="20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указательный,</a:t>
                      </a:r>
                    </a:p>
                    <a:p>
                      <a:r>
                        <a:rPr lang="ru-RU" sz="20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средний,</a:t>
                      </a:r>
                    </a:p>
                    <a:p>
                      <a:r>
                        <a:rPr lang="ru-RU" sz="20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безымянный,</a:t>
                      </a:r>
                    </a:p>
                    <a:p>
                      <a:r>
                        <a:rPr lang="ru-RU" sz="20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мизинец.</a:t>
                      </a:r>
                    </a:p>
                    <a:p>
                      <a:r>
                        <a:rPr lang="ru-RU" sz="20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Перекладывают щетку в другую руку.</a:t>
                      </a:r>
                    </a:p>
                    <a:p>
                      <a:r>
                        <a:rPr lang="ru-RU" sz="20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Растирают большой палец,</a:t>
                      </a:r>
                    </a:p>
                    <a:p>
                      <a:r>
                        <a:rPr lang="ru-RU" sz="20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указательный,</a:t>
                      </a:r>
                    </a:p>
                    <a:p>
                      <a:r>
                        <a:rPr lang="ru-RU" sz="20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средний,</a:t>
                      </a:r>
                    </a:p>
                    <a:p>
                      <a:r>
                        <a:rPr lang="ru-RU" sz="20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безымянный,</a:t>
                      </a:r>
                    </a:p>
                    <a:p>
                      <a:r>
                        <a:rPr lang="ru-RU" sz="20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мизинец.</a:t>
                      </a:r>
                    </a:p>
                    <a:p>
                      <a:r>
                        <a:rPr lang="ru-RU" sz="20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Убирают зубную щетку в сторону</a:t>
                      </a:r>
                    </a:p>
                    <a:p>
                      <a:r>
                        <a:rPr lang="ru-RU" sz="20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Сгибают и разгибают пальцы рук.</a:t>
                      </a:r>
                      <a:r>
                        <a:rPr lang="ru-RU" sz="2000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</a:t>
                      </a:r>
                      <a:r>
                        <a:rPr lang="ru-RU" sz="1600" b="0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00063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ЯГОДАМИ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75" y="669925"/>
          <a:ext cx="9001125" cy="6188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578"/>
                <a:gridCol w="4500578"/>
              </a:tblGrid>
              <a:tr h="600076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Раз, два,</a:t>
                      </a:r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три, четыре, пять – </a:t>
                      </a:r>
                    </a:p>
                    <a:p>
                      <a:endParaRPr lang="ru-RU" sz="2400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лес идем мы погулять!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черникой,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малиной,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брусникой,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калиной,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Землянику мы найдем</a:t>
                      </a:r>
                    </a:p>
                    <a:p>
                      <a:endParaRPr lang="ru-RU" sz="2400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братишке отнесем!</a:t>
                      </a:r>
                    </a:p>
                    <a:p>
                      <a:endParaRPr lang="ru-RU" sz="2400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i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Н. </a:t>
                      </a:r>
                      <a:r>
                        <a:rPr lang="ru-RU" sz="2400" i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Нищева</a:t>
                      </a:r>
                      <a:endParaRPr lang="ru-RU" sz="2400" i="1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 счет растирают щеткой подушечки пальцев любой руки начиная с большого пальца и заканчивая мизинцем.</a:t>
                      </a:r>
                    </a:p>
                    <a:p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Растирают щеткой ладонь.</a:t>
                      </a:r>
                    </a:p>
                    <a:p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большой палец,</a:t>
                      </a:r>
                    </a:p>
                    <a:p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указательный,</a:t>
                      </a:r>
                    </a:p>
                    <a:p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средний,</a:t>
                      </a:r>
                    </a:p>
                    <a:p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безымянный,</a:t>
                      </a:r>
                    </a:p>
                    <a:p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мизинец.</a:t>
                      </a:r>
                    </a:p>
                    <a:p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Убирают зубную щетку в сторону</a:t>
                      </a:r>
                    </a:p>
                    <a:p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Сгибают и разгибают пальцы рук.</a:t>
                      </a:r>
                      <a:r>
                        <a:rPr lang="ru-RU" sz="2400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</a:t>
                      </a:r>
                    </a:p>
                    <a:p>
                      <a:endParaRPr lang="ru-RU" sz="2400" b="0" i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b="0" i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0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5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ПОДАРКИ ДЕДА МОРОЗА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75" y="642938"/>
          <a:ext cx="9001125" cy="6215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578"/>
                <a:gridCol w="4500578"/>
              </a:tblGrid>
              <a:tr h="6215082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Дед Мороз принес подарки!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Буквари,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Альбомы,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Марки,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Кукол,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Мишек</a:t>
                      </a:r>
                    </a:p>
                    <a:p>
                      <a:endParaRPr lang="ru-RU" sz="2400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машины,</a:t>
                      </a:r>
                    </a:p>
                    <a:p>
                      <a:endParaRPr lang="ru-RU" sz="2400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Попугая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пингвина,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Шоколадок полмешка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пушистого щенка!</a:t>
                      </a:r>
                    </a:p>
                    <a:p>
                      <a:endParaRPr lang="ru-RU" sz="2400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i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Н. </a:t>
                      </a:r>
                      <a:r>
                        <a:rPr lang="ru-RU" sz="2400" i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Нищева</a:t>
                      </a:r>
                      <a:endParaRPr lang="ru-RU" sz="2400" i="1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Растирают щеткой</a:t>
                      </a:r>
                      <a:r>
                        <a:rPr lang="ru-RU" sz="2400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большой палец,</a:t>
                      </a:r>
                    </a:p>
                    <a:p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указательный,</a:t>
                      </a:r>
                    </a:p>
                    <a:p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средний,</a:t>
                      </a:r>
                    </a:p>
                    <a:p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безымянный,</a:t>
                      </a:r>
                    </a:p>
                    <a:p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мизинец.</a:t>
                      </a:r>
                    </a:p>
                    <a:p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Перекладывают зубную щетку в другую руку.</a:t>
                      </a:r>
                    </a:p>
                    <a:p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Растирают щеткой</a:t>
                      </a:r>
                      <a:r>
                        <a:rPr lang="ru-RU" sz="2400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большой палец,</a:t>
                      </a:r>
                    </a:p>
                    <a:p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указательный,</a:t>
                      </a:r>
                    </a:p>
                    <a:p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средний,</a:t>
                      </a:r>
                    </a:p>
                    <a:p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безымянный,</a:t>
                      </a:r>
                    </a:p>
                    <a:p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мизинец.</a:t>
                      </a:r>
                    </a:p>
                    <a:p>
                      <a:endParaRPr lang="ru-RU" sz="2400" b="0" i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b="0" i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0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642918"/>
            <a:ext cx="512121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ИГРЫ С БУСАМИ</a:t>
            </a:r>
          </a:p>
        </p:txBody>
      </p:sp>
      <p:pic>
        <p:nvPicPr>
          <p:cNvPr id="81923" name="Рисунок 2" descr="d3ada4c583d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75" y="2214563"/>
            <a:ext cx="5191125" cy="360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4" name="TextBox 3"/>
          <p:cNvSpPr txBox="1">
            <a:spLocks noChangeArrowheads="1"/>
          </p:cNvSpPr>
          <p:nvPr/>
        </p:nvSpPr>
        <p:spPr bwMode="auto">
          <a:xfrm>
            <a:off x="500063" y="2857500"/>
            <a:ext cx="32146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БУСЫ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ВЕСЕЛЫЙ СЧЕТ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БУСЫ ДЛЯ МАРУСИ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25" name="TextBox 4"/>
          <p:cNvSpPr txBox="1">
            <a:spLocks noChangeArrowheads="1"/>
          </p:cNvSpPr>
          <p:nvPr/>
        </p:nvSpPr>
        <p:spPr bwMode="auto">
          <a:xfrm>
            <a:off x="5684838" y="6519863"/>
            <a:ext cx="34591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rgbClr val="BB15AF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ВЕРНУТЬСЯ В ГЛАВНОЕ МЕНЮ</a:t>
            </a:r>
            <a:endParaRPr lang="ru-RU" sz="1600" b="1">
              <a:solidFill>
                <a:srgbClr val="BB15A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БУСЫ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71500" y="1785938"/>
          <a:ext cx="8572500" cy="5089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1966"/>
                <a:gridCol w="4500562"/>
              </a:tblGrid>
              <a:tr h="5072074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Дома я одна скучала,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Бусы мамины достала.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Бусы я перебираю,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Свои пальцы развиваю.</a:t>
                      </a:r>
                    </a:p>
                    <a:p>
                      <a:endParaRPr lang="ru-RU" sz="2400" b="1" i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О. </a:t>
                      </a:r>
                      <a:r>
                        <a:rPr lang="ru-RU" sz="2000" b="1" i="1" kern="120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Крупенчук</a:t>
                      </a:r>
                      <a:endParaRPr lang="ru-RU" sz="20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 перебирают бусы в руках, считают бусины в прямом и обратном порядке.</a:t>
                      </a: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0" i="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ВЕСЕЛЫЙ СЧЕТ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88" y="1928813"/>
          <a:ext cx="8786812" cy="4968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3421"/>
                <a:gridCol w="4393421"/>
              </a:tblGrid>
              <a:tr h="4929198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Пальчиками мы перебираем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бусинки считаем: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Один, два, три…</a:t>
                      </a:r>
                    </a:p>
                    <a:p>
                      <a:endParaRPr lang="ru-RU" sz="2400" b="1" i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В. </a:t>
                      </a:r>
                      <a:r>
                        <a:rPr lang="ru-RU" sz="2400" b="1" i="1" kern="120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Цвынтарный</a:t>
                      </a:r>
                      <a:endParaRPr lang="ru-RU" sz="24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 перебирают бусы в руках, считают бусины в прямом и обратном порядке.</a:t>
                      </a: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endParaRPr lang="ru-RU" sz="1600" b="0" i="0" kern="1200" dirty="0" smtClean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0" i="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kern="1200" dirty="0" smtClean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БУСЫ ДЛЯ МАРУСИ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313" y="2071688"/>
          <a:ext cx="8929687" cy="4786312"/>
        </p:xfrm>
        <a:graphic>
          <a:graphicData uri="http://schemas.openxmlformats.org/drawingml/2006/table">
            <a:tbl>
              <a:tblPr/>
              <a:tblGrid>
                <a:gridCol w="4503737"/>
                <a:gridCol w="4425950"/>
              </a:tblGrid>
              <a:tr h="4786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Купила бабуся бусы Марусе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Народная скороговорка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E46C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Дети перебирают бусы в руках, считают бусины в прямом и обратном порядке.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E46C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E46C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E46C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E46C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E46C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E46C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E46C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E46C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E46C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500063" y="642938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ДРУЖБА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313" y="2286000"/>
          <a:ext cx="8929687" cy="4359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859"/>
                <a:gridCol w="4464859"/>
              </a:tblGrid>
              <a:tr h="4000528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 в друзьях души не чаю!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 друзей своих встречаю!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Каждый руку мне пожмет!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Каждый мне привет пришлет!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i="1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i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О. </a:t>
                      </a:r>
                      <a:r>
                        <a:rPr lang="ru-RU" sz="2000" i="1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Крупенчук</a:t>
                      </a:r>
                      <a:endParaRPr lang="ru-RU" sz="2000" i="1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 крепко сжимают мячик поочередно в одной и в другой ладони.</a:t>
                      </a: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Машут рукой.</a:t>
                      </a: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0" i="0" kern="1200" dirty="0" smtClean="0">
                          <a:solidFill>
                            <a:srgbClr val="BB15A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dirty="0">
                        <a:solidFill>
                          <a:srgbClr val="BB15A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285728"/>
            <a:ext cx="7355796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ИГРЫ С РЕЗИНОЧКАМИ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ДЛЯ ВОЛОС</a:t>
            </a:r>
          </a:p>
        </p:txBody>
      </p:sp>
      <p:pic>
        <p:nvPicPr>
          <p:cNvPr id="86019" name="Рисунок 2" descr="13460_big_en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8" y="2357438"/>
            <a:ext cx="4530725" cy="360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0" name="TextBox 3"/>
          <p:cNvSpPr txBox="1">
            <a:spLocks noChangeArrowheads="1"/>
          </p:cNvSpPr>
          <p:nvPr/>
        </p:nvSpPr>
        <p:spPr bwMode="auto">
          <a:xfrm>
            <a:off x="0" y="2500313"/>
            <a:ext cx="504031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ПАЛЬЧИКОВАЯ ГИМНАСТИКА №1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ПАЛЬЧИКОВАЯ ГИМНАСТИКА №2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НАШ ОБЕД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НОЧЬЮ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ЯГОДЫ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ПРОГУЛКА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021" name="TextBox 4"/>
          <p:cNvSpPr txBox="1">
            <a:spLocks noChangeArrowheads="1"/>
          </p:cNvSpPr>
          <p:nvPr/>
        </p:nvSpPr>
        <p:spPr bwMode="auto">
          <a:xfrm>
            <a:off x="5684838" y="6519863"/>
            <a:ext cx="34591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rgbClr val="BB15AF"/>
                </a:solidFill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ВЕРНУТЬСЯ В ГЛАВНОЕ МЕНЮ</a:t>
            </a:r>
            <a:endParaRPr lang="ru-RU" sz="1600" b="1">
              <a:solidFill>
                <a:srgbClr val="BB15A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ПАЛЬЧИКОВАЯ ГИМНАСТИКА №1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313" y="642938"/>
          <a:ext cx="8929687" cy="624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859"/>
                <a:gridCol w="4464859"/>
              </a:tblGrid>
              <a:tr h="6215082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Маша шла, шла, шла,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игрушки нашла,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Кошку,</a:t>
                      </a: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Матрешку,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Шишку,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Мартышку,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Мишку,</a:t>
                      </a: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Машинку,</a:t>
                      </a: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Пушку,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Зайчишку,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Шар,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Неваляшку!</a:t>
                      </a: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И. Лопухина</a:t>
                      </a:r>
                      <a:endParaRPr lang="ru-RU" sz="2000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 хлопают в ладоши.</a:t>
                      </a: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Надевают </a:t>
                      </a:r>
                      <a:r>
                        <a:rPr lang="ru-RU" sz="2400" b="1" i="1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резиночку</a:t>
                      </a:r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для волос на большой палец,</a:t>
                      </a: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указательный,</a:t>
                      </a: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средний,</a:t>
                      </a: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безымянный,</a:t>
                      </a: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мизинец. </a:t>
                      </a: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Меняют руки.</a:t>
                      </a: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Надевают </a:t>
                      </a:r>
                      <a:r>
                        <a:rPr lang="ru-RU" sz="2400" b="1" i="1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резиночку</a:t>
                      </a:r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для волос на большой палец,</a:t>
                      </a: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указательный,</a:t>
                      </a: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средний,</a:t>
                      </a: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безымянный,</a:t>
                      </a: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мизинец. </a:t>
                      </a: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0" i="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286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ПАЛЬЧИКОВАЯ ГИМНАСТИКА №2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357188"/>
          <a:ext cx="9144000" cy="6797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554"/>
                <a:gridCol w="5786446"/>
              </a:tblGrid>
              <a:tr h="6500834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Будем мы варить компот,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Фруктов нужно много. Вот.</a:t>
                      </a:r>
                    </a:p>
                    <a:p>
                      <a:endParaRPr lang="ru-RU" sz="20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0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0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0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0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0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Будем яблоки крошить,</a:t>
                      </a:r>
                    </a:p>
                    <a:p>
                      <a:endParaRPr lang="ru-RU" sz="20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0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0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Грушу будем мы рубить,</a:t>
                      </a:r>
                    </a:p>
                    <a:p>
                      <a:endParaRPr lang="ru-RU" sz="20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0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0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Отожмем лимонный сок,</a:t>
                      </a:r>
                    </a:p>
                    <a:p>
                      <a:endParaRPr lang="ru-RU" sz="20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0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0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Слив положим и песок.</a:t>
                      </a:r>
                    </a:p>
                    <a:p>
                      <a:endParaRPr lang="ru-RU" sz="20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0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0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Варим, варим мы компот,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Угостим честной народ!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 кладут </a:t>
                      </a:r>
                      <a:r>
                        <a:rPr lang="ru-RU" sz="2000" b="1" i="1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резиночку</a:t>
                      </a:r>
                      <a:r>
                        <a:rPr lang="ru-RU" sz="20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для волос на ладонь. </a:t>
                      </a:r>
                      <a:r>
                        <a:rPr lang="ru-RU" sz="2000" b="1" i="1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Резиночка</a:t>
                      </a:r>
                      <a:r>
                        <a:rPr lang="ru-RU" sz="20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«кастрюля», указательный палец другой руки – «поварешка». Делают круговые движения пальцем над </a:t>
                      </a:r>
                      <a:r>
                        <a:rPr lang="ru-RU" sz="2000" b="1" i="1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резиночкой</a:t>
                      </a:r>
                      <a:r>
                        <a:rPr lang="ru-RU" sz="20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«варят компот».</a:t>
                      </a:r>
                    </a:p>
                    <a:p>
                      <a:endParaRPr lang="ru-RU" sz="20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0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0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Надевают </a:t>
                      </a:r>
                      <a:r>
                        <a:rPr lang="ru-RU" sz="2000" b="1" i="1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резиночку</a:t>
                      </a:r>
                      <a:r>
                        <a:rPr lang="ru-RU" sz="20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большой палец. Стучат ребром ладони об другую ладонь – «крошат яблоки».</a:t>
                      </a:r>
                    </a:p>
                    <a:p>
                      <a:r>
                        <a:rPr lang="ru-RU" sz="20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Надевают </a:t>
                      </a:r>
                      <a:r>
                        <a:rPr lang="ru-RU" sz="2000" b="1" i="1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резиночку</a:t>
                      </a:r>
                      <a:r>
                        <a:rPr lang="ru-RU" sz="20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указательный палец. Сцепляют руки в «замок» - «топор» - и делают махи из-за головы к ногам.</a:t>
                      </a:r>
                    </a:p>
                    <a:p>
                      <a:r>
                        <a:rPr lang="ru-RU" sz="20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Надевают </a:t>
                      </a:r>
                      <a:r>
                        <a:rPr lang="ru-RU" sz="2000" b="1" i="1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резиночку</a:t>
                      </a:r>
                      <a:r>
                        <a:rPr lang="ru-RU" sz="20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средний палец. Ставят кулак на кулак и делают вращательные движения.</a:t>
                      </a:r>
                    </a:p>
                    <a:p>
                      <a:r>
                        <a:rPr lang="ru-RU" sz="20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Надевают </a:t>
                      </a:r>
                      <a:r>
                        <a:rPr lang="ru-RU" sz="2000" b="1" i="1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резиночку</a:t>
                      </a:r>
                      <a:r>
                        <a:rPr lang="ru-RU" sz="20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безымянный палец. Массируют каждый палец. Щепоткой насыпают «песок» на ладонь.</a:t>
                      </a:r>
                    </a:p>
                    <a:p>
                      <a:r>
                        <a:rPr lang="ru-RU" sz="20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«Варят компот»</a:t>
                      </a:r>
                    </a:p>
                    <a:p>
                      <a:r>
                        <a:rPr lang="ru-RU" sz="20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Вытягивают руки вперед.                           </a:t>
                      </a:r>
                      <a:r>
                        <a:rPr lang="ru-RU" sz="1600" b="0" i="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dirty="0" smtClean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8069" name="TextBox 3"/>
          <p:cNvSpPr txBox="1">
            <a:spLocks noChangeArrowheads="1"/>
          </p:cNvSpPr>
          <p:nvPr/>
        </p:nvSpPr>
        <p:spPr bwMode="auto">
          <a:xfrm>
            <a:off x="0" y="1928813"/>
            <a:ext cx="9144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Надевают резиночку на каждый палец руки, начиная с большого пальца, заканчивая мизинцем, затем меняют руки.</a:t>
            </a:r>
            <a:endParaRPr lang="ru-RU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85725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 ОБЕД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785813"/>
          <a:ext cx="9144000" cy="6072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496"/>
                <a:gridCol w="5143504"/>
              </a:tblGrid>
              <a:tr h="6072206">
                <a:tc>
                  <a:txBody>
                    <a:bodyPr/>
                    <a:lstStyle/>
                    <a:p>
                      <a:r>
                        <a:rPr lang="ru-RU" sz="23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Руки с мылом мы помыли – </a:t>
                      </a:r>
                    </a:p>
                    <a:p>
                      <a:r>
                        <a:rPr lang="ru-RU" sz="23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Нас обедать пригласили.</a:t>
                      </a:r>
                    </a:p>
                    <a:p>
                      <a:endParaRPr lang="ru-RU" sz="22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2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2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2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2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3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Ели супчик</a:t>
                      </a:r>
                    </a:p>
                    <a:p>
                      <a:endParaRPr lang="ru-RU" sz="23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3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котлету,</a:t>
                      </a:r>
                    </a:p>
                    <a:p>
                      <a:r>
                        <a:rPr lang="ru-RU" sz="23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Ели дыню</a:t>
                      </a:r>
                    </a:p>
                    <a:p>
                      <a:r>
                        <a:rPr lang="ru-RU" sz="23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конфету,</a:t>
                      </a:r>
                    </a:p>
                    <a:p>
                      <a:r>
                        <a:rPr lang="ru-RU" sz="23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Ели маковый рулет.</a:t>
                      </a:r>
                    </a:p>
                    <a:p>
                      <a:r>
                        <a:rPr lang="ru-RU" sz="23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Очень вкусный был обед!</a:t>
                      </a:r>
                    </a:p>
                    <a:p>
                      <a:endParaRPr lang="ru-RU" sz="23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Е. Савельева</a:t>
                      </a:r>
                      <a:endParaRPr lang="ru-RU" sz="2000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3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 потирают ладонями обеих рук.</a:t>
                      </a:r>
                    </a:p>
                    <a:p>
                      <a:r>
                        <a:rPr lang="ru-RU" sz="23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Делают манящие движения кистями рук.</a:t>
                      </a:r>
                    </a:p>
                    <a:p>
                      <a:endParaRPr lang="ru-RU" sz="22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2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2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2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3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Надевают </a:t>
                      </a:r>
                      <a:r>
                        <a:rPr lang="ru-RU" sz="2300" b="1" i="1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резиночку</a:t>
                      </a:r>
                      <a:r>
                        <a:rPr lang="ru-RU" sz="23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большой палец,</a:t>
                      </a:r>
                    </a:p>
                    <a:p>
                      <a:r>
                        <a:rPr lang="ru-RU" sz="23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указательный,</a:t>
                      </a:r>
                    </a:p>
                    <a:p>
                      <a:r>
                        <a:rPr lang="ru-RU" sz="23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средний,</a:t>
                      </a:r>
                    </a:p>
                    <a:p>
                      <a:r>
                        <a:rPr lang="ru-RU" sz="23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безымянный,</a:t>
                      </a:r>
                    </a:p>
                    <a:p>
                      <a:r>
                        <a:rPr lang="ru-RU" sz="23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мизинец.</a:t>
                      </a:r>
                    </a:p>
                    <a:p>
                      <a:r>
                        <a:rPr lang="ru-RU" sz="23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Облизывают губы языком, показывают, как было вкусно.</a:t>
                      </a:r>
                    </a:p>
                    <a:p>
                      <a:endParaRPr lang="ru-RU" sz="23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0" i="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9093" name="TextBox 3"/>
          <p:cNvSpPr txBox="1">
            <a:spLocks noChangeArrowheads="1"/>
          </p:cNvSpPr>
          <p:nvPr/>
        </p:nvSpPr>
        <p:spPr bwMode="auto">
          <a:xfrm>
            <a:off x="0" y="2143125"/>
            <a:ext cx="91440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Надевают резиночку на каждый палец руки, начиная с большого пальца, заканчивая мизинцем, затем меняют руки.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6429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НОЧЬЮ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642938"/>
          <a:ext cx="9144000" cy="6278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6215082">
                <a:tc>
                  <a:txBody>
                    <a:bodyPr/>
                    <a:lstStyle/>
                    <a:p>
                      <a:r>
                        <a:rPr lang="ru-RU" sz="22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Ночью тихо – «</a:t>
                      </a:r>
                      <a:r>
                        <a:rPr lang="ru-RU" sz="2200" b="1" kern="120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Ц-ц-ц-ц</a:t>
                      </a:r>
                      <a:r>
                        <a:rPr lang="ru-RU" sz="22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!»</a:t>
                      </a:r>
                    </a:p>
                    <a:p>
                      <a:endParaRPr lang="ru-RU" sz="22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2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Только ветер – «</a:t>
                      </a:r>
                      <a:r>
                        <a:rPr lang="ru-RU" sz="2200" b="1" kern="120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С-с-с-с</a:t>
                      </a:r>
                      <a:r>
                        <a:rPr lang="ru-RU" sz="22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!»</a:t>
                      </a:r>
                    </a:p>
                    <a:p>
                      <a:endParaRPr lang="ru-RU" sz="22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2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2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2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2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Спит белочка,</a:t>
                      </a:r>
                    </a:p>
                    <a:p>
                      <a:endParaRPr lang="ru-RU" sz="22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2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Спит зайчик,</a:t>
                      </a:r>
                    </a:p>
                    <a:p>
                      <a:r>
                        <a:rPr lang="ru-RU" sz="22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Спит ежик,</a:t>
                      </a:r>
                    </a:p>
                    <a:p>
                      <a:r>
                        <a:rPr lang="ru-RU" sz="22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Спит кабанчик.</a:t>
                      </a:r>
                    </a:p>
                    <a:p>
                      <a:r>
                        <a:rPr lang="ru-RU" sz="22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Одна сова не спит,</a:t>
                      </a:r>
                    </a:p>
                    <a:p>
                      <a:r>
                        <a:rPr lang="ru-RU" sz="22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 все вокруг глядит!</a:t>
                      </a:r>
                    </a:p>
                    <a:p>
                      <a:endParaRPr lang="ru-RU" sz="22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Е. Савельева</a:t>
                      </a:r>
                    </a:p>
                    <a:p>
                      <a:endParaRPr lang="ru-RU" sz="24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 подносят указательный палец ко рту и произносят звук [</a:t>
                      </a:r>
                      <a:r>
                        <a:rPr lang="ru-RU" sz="2200" b="1" i="1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</a:t>
                      </a:r>
                      <a:r>
                        <a:rPr lang="ru-RU" sz="22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]</a:t>
                      </a:r>
                    </a:p>
                    <a:p>
                      <a:r>
                        <a:rPr lang="ru-RU" sz="22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Протяжно, на одном выдохе произносят звук [с]</a:t>
                      </a:r>
                    </a:p>
                    <a:p>
                      <a:endParaRPr lang="ru-RU" sz="22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2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2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2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Надевают </a:t>
                      </a:r>
                      <a:r>
                        <a:rPr lang="ru-RU" sz="2200" b="1" i="1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резиночку</a:t>
                      </a:r>
                      <a:r>
                        <a:rPr lang="ru-RU" sz="22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большой палец,</a:t>
                      </a:r>
                    </a:p>
                    <a:p>
                      <a:r>
                        <a:rPr lang="ru-RU" sz="22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указательный,</a:t>
                      </a:r>
                    </a:p>
                    <a:p>
                      <a:r>
                        <a:rPr lang="ru-RU" sz="22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средний,</a:t>
                      </a:r>
                    </a:p>
                    <a:p>
                      <a:r>
                        <a:rPr lang="ru-RU" sz="22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безымянный,</a:t>
                      </a:r>
                    </a:p>
                    <a:p>
                      <a:r>
                        <a:rPr lang="ru-RU" sz="22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мизинец.</a:t>
                      </a:r>
                    </a:p>
                    <a:p>
                      <a:r>
                        <a:rPr lang="ru-RU" sz="22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Большой палец любой руки выпрямляют, остальные пальцы сжимают в кулак. Вращают кулак в разные стороны.</a:t>
                      </a:r>
                    </a:p>
                    <a:p>
                      <a:pPr algn="r"/>
                      <a:endParaRPr lang="ru-RU" sz="1600" b="0" i="0" kern="1200" dirty="0" smtClean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0" i="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kern="1200" dirty="0" smtClean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0117" name="TextBox 3"/>
          <p:cNvSpPr txBox="1">
            <a:spLocks noChangeArrowheads="1"/>
          </p:cNvSpPr>
          <p:nvPr/>
        </p:nvSpPr>
        <p:spPr bwMode="auto">
          <a:xfrm>
            <a:off x="0" y="2071688"/>
            <a:ext cx="91440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Надевают резиночку на каждый палец руки, начиная с большого пальца, заканчивая мизинцем, затем меняют руки.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813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ЯГОДЫ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714375"/>
          <a:ext cx="9144000" cy="6143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6143644">
                <a:tc>
                  <a:txBody>
                    <a:bodyPr/>
                    <a:lstStyle/>
                    <a:p>
                      <a:r>
                        <a:rPr lang="ru-RU" sz="22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Заходите, дети, в сад!</a:t>
                      </a:r>
                    </a:p>
                    <a:p>
                      <a:endParaRPr lang="ru-RU" sz="22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2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2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2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Тут крыжовник,</a:t>
                      </a:r>
                    </a:p>
                    <a:p>
                      <a:endParaRPr lang="ru-RU" sz="22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2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Виноград.</a:t>
                      </a:r>
                    </a:p>
                    <a:p>
                      <a:r>
                        <a:rPr lang="ru-RU" sz="22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 в лесу растет черника,</a:t>
                      </a:r>
                    </a:p>
                    <a:p>
                      <a:r>
                        <a:rPr lang="ru-RU" sz="22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Земляника,</a:t>
                      </a:r>
                    </a:p>
                    <a:p>
                      <a:r>
                        <a:rPr lang="ru-RU" sz="22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Ежевика!</a:t>
                      </a:r>
                    </a:p>
                    <a:p>
                      <a:r>
                        <a:rPr lang="ru-RU" sz="22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Варит бабушка варенье,</a:t>
                      </a:r>
                    </a:p>
                    <a:p>
                      <a:endParaRPr lang="ru-RU" sz="22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2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2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2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2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2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Будет внукам угощенье!</a:t>
                      </a:r>
                    </a:p>
                    <a:p>
                      <a:pPr algn="r"/>
                      <a:r>
                        <a:rPr lang="ru-RU" sz="20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О. </a:t>
                      </a:r>
                      <a:r>
                        <a:rPr lang="ru-RU" sz="2000" b="1" i="1" kern="120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Крупенчук</a:t>
                      </a:r>
                      <a:endParaRPr lang="ru-RU" sz="2000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 хлопают в ладоши.</a:t>
                      </a:r>
                    </a:p>
                    <a:p>
                      <a:endParaRPr lang="ru-RU" sz="22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2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2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2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Надевают </a:t>
                      </a:r>
                      <a:r>
                        <a:rPr lang="ru-RU" sz="2200" b="1" i="1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резиночку</a:t>
                      </a:r>
                      <a:r>
                        <a:rPr lang="ru-RU" sz="22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большой палец,</a:t>
                      </a:r>
                    </a:p>
                    <a:p>
                      <a:r>
                        <a:rPr lang="ru-RU" sz="22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указательный,</a:t>
                      </a:r>
                    </a:p>
                    <a:p>
                      <a:r>
                        <a:rPr lang="ru-RU" sz="22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средний,</a:t>
                      </a:r>
                    </a:p>
                    <a:p>
                      <a:r>
                        <a:rPr lang="ru-RU" sz="22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безымянный,</a:t>
                      </a:r>
                    </a:p>
                    <a:p>
                      <a:r>
                        <a:rPr lang="ru-RU" sz="22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мизинец.</a:t>
                      </a:r>
                    </a:p>
                    <a:p>
                      <a:r>
                        <a:rPr lang="ru-RU" sz="22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Кладут </a:t>
                      </a:r>
                      <a:r>
                        <a:rPr lang="ru-RU" sz="2200" b="1" i="1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резиночку</a:t>
                      </a:r>
                      <a:r>
                        <a:rPr lang="ru-RU" sz="22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ладонь любой руки. </a:t>
                      </a:r>
                      <a:r>
                        <a:rPr lang="ru-RU" sz="2200" b="1" i="1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Резиночка</a:t>
                      </a:r>
                      <a:r>
                        <a:rPr lang="ru-RU" sz="22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«кастрюля», указательный палец другой руки – «поварешка». Делают круговые движения пальцем над </a:t>
                      </a:r>
                      <a:r>
                        <a:rPr lang="ru-RU" sz="2200" b="1" i="1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резиночкой</a:t>
                      </a:r>
                      <a:r>
                        <a:rPr lang="ru-RU" sz="22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«варят варенье».</a:t>
                      </a:r>
                    </a:p>
                    <a:p>
                      <a:r>
                        <a:rPr lang="ru-RU" sz="22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Вытягивают руки вперед.</a:t>
                      </a:r>
                    </a:p>
                    <a:p>
                      <a:pPr algn="r"/>
                      <a:r>
                        <a:rPr lang="ru-RU" sz="1600" b="0" i="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1141" name="TextBox 5"/>
          <p:cNvSpPr txBox="1">
            <a:spLocks noChangeArrowheads="1"/>
          </p:cNvSpPr>
          <p:nvPr/>
        </p:nvSpPr>
        <p:spPr bwMode="auto">
          <a:xfrm>
            <a:off x="0" y="1214438"/>
            <a:ext cx="91440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Надевают резиночку на каждый палец руки, начиная с большого пальца, заканчивая мизинцем, затем меняют руки.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ПРОГУЛКА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313" y="928688"/>
          <a:ext cx="8929687" cy="5929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859"/>
                <a:gridCol w="4464859"/>
              </a:tblGrid>
              <a:tr h="5929330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Мы по улице гуляли,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Дружно мы ворон считали: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Раз, два, три, четыре, пять – 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Надо всех пересчитать!</a:t>
                      </a: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Сосчитать мы их хотели,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 вороны улетели!</a:t>
                      </a: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С. </a:t>
                      </a:r>
                      <a:r>
                        <a:rPr lang="ru-RU" sz="2000" b="1" i="1" kern="120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Бойкова</a:t>
                      </a:r>
                      <a:endParaRPr lang="ru-RU" sz="2000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 хлопают в ладоши.</a:t>
                      </a: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 счет надевают </a:t>
                      </a:r>
                      <a:r>
                        <a:rPr lang="ru-RU" sz="2400" b="1" i="1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резиночку</a:t>
                      </a:r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каждый палец руки, начиная с большого пальца и заканчивая мизинцем, затем меняют руки.</a:t>
                      </a: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Убирают </a:t>
                      </a:r>
                      <a:r>
                        <a:rPr lang="ru-RU" sz="2400" b="1" i="1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резиночку</a:t>
                      </a:r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сторону. </a:t>
                      </a: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Хлопают в ладоши.</a:t>
                      </a: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Машут руками.</a:t>
                      </a: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0" i="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571480"/>
            <a:ext cx="572708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ИГРЫ С ЩЕТКАМИ</a:t>
            </a:r>
          </a:p>
        </p:txBody>
      </p:sp>
      <p:pic>
        <p:nvPicPr>
          <p:cNvPr id="93187" name="Рисунок 2" descr="tovar-58237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5" y="2214563"/>
            <a:ext cx="5000625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8" name="TextBox 3"/>
          <p:cNvSpPr txBox="1">
            <a:spLocks noChangeArrowheads="1"/>
          </p:cNvSpPr>
          <p:nvPr/>
        </p:nvSpPr>
        <p:spPr bwMode="auto">
          <a:xfrm>
            <a:off x="428625" y="2500313"/>
            <a:ext cx="305752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СНЕЖОК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ЕЛОЧКА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ЩЕТКА ЭТО ИЛИ ЕЖ?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ЕЖ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ГОРКА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МЫШИНАЯ СЕМЬЯ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189" name="TextBox 4"/>
          <p:cNvSpPr txBox="1">
            <a:spLocks noChangeArrowheads="1"/>
          </p:cNvSpPr>
          <p:nvPr/>
        </p:nvSpPr>
        <p:spPr bwMode="auto">
          <a:xfrm>
            <a:off x="5684838" y="6519863"/>
            <a:ext cx="34591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rgbClr val="BB15AF"/>
                </a:solidFill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ВЕРНУТЬСЯ В ГЛАВНОЕ МЕНЮ</a:t>
            </a:r>
            <a:endParaRPr lang="ru-RU" sz="1600" b="1">
              <a:solidFill>
                <a:srgbClr val="BB15A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63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СНЕЖОК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1071563"/>
          <a:ext cx="9144000" cy="6080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3368"/>
                <a:gridCol w="5530632"/>
              </a:tblGrid>
              <a:tr h="5786454">
                <a:tc>
                  <a:txBody>
                    <a:bodyPr/>
                    <a:lstStyle/>
                    <a:p>
                      <a:r>
                        <a:rPr lang="ru-RU" sz="23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Топ, топ сапожок,</a:t>
                      </a:r>
                    </a:p>
                    <a:p>
                      <a:endParaRPr lang="ru-RU" sz="23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3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3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Хлоп, хлоп – вот снежок.</a:t>
                      </a:r>
                    </a:p>
                    <a:p>
                      <a:endParaRPr lang="ru-RU" sz="23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3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3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Заберусь на горку – </a:t>
                      </a:r>
                    </a:p>
                    <a:p>
                      <a:r>
                        <a:rPr lang="ru-RU" sz="23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Ух!</a:t>
                      </a:r>
                    </a:p>
                    <a:p>
                      <a:endParaRPr lang="ru-RU" sz="23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3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3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Съеду с горки – </a:t>
                      </a:r>
                    </a:p>
                    <a:p>
                      <a:r>
                        <a:rPr lang="ru-RU" sz="23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Бух! И в снежок!</a:t>
                      </a:r>
                    </a:p>
                    <a:p>
                      <a:endParaRPr lang="ru-RU" sz="23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Г.</a:t>
                      </a:r>
                      <a:r>
                        <a:rPr lang="ru-RU" sz="2000" b="1" i="1" kern="12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i="1" kern="1200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Гриц</a:t>
                      </a:r>
                      <a:endParaRPr lang="ru-RU" sz="2000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3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 берут в руки щетку, проводят ею круговыми движениями по правой колени, затем по левой.</a:t>
                      </a:r>
                      <a:endParaRPr lang="ru-RU" sz="23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3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Проводят щеткой круговыми движениями по правой ладони, затем по левой.</a:t>
                      </a:r>
                      <a:endParaRPr lang="ru-RU" sz="23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3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Держат щетку в левой руке, проводят ею от ладони до плеча по правой руке – «забрались на горку», затем меняют руки.</a:t>
                      </a:r>
                      <a:endParaRPr lang="ru-RU" sz="23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3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Держат щетку в левой руке, проводят ею от плеча до ладони по правой руке – «съехали с горки», затем меняют руки.</a:t>
                      </a:r>
                    </a:p>
                    <a:p>
                      <a:endParaRPr lang="ru-RU" sz="23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3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endParaRPr lang="ru-RU" sz="1600" b="0" i="0" kern="1200" dirty="0" smtClean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0" i="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kern="1200" dirty="0" smtClean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endParaRPr lang="ru-RU" sz="1600" b="0" i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ЕЛОЧКА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313" y="642938"/>
          <a:ext cx="8929687" cy="6278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8400"/>
                <a:gridCol w="5511318"/>
              </a:tblGrid>
              <a:tr h="6215082">
                <a:tc>
                  <a:txBody>
                    <a:bodyPr/>
                    <a:lstStyle/>
                    <a:p>
                      <a:r>
                        <a:rPr lang="ru-RU" sz="22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Перед нами елочка:</a:t>
                      </a:r>
                    </a:p>
                    <a:p>
                      <a:endParaRPr lang="ru-RU" sz="22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2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2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Шишечки,</a:t>
                      </a:r>
                    </a:p>
                    <a:p>
                      <a:endParaRPr lang="ru-RU" sz="22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2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Иголочки,</a:t>
                      </a:r>
                    </a:p>
                    <a:p>
                      <a:r>
                        <a:rPr lang="ru-RU" sz="22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Шарики,</a:t>
                      </a:r>
                    </a:p>
                    <a:p>
                      <a:r>
                        <a:rPr lang="ru-RU" sz="22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Фонарики,</a:t>
                      </a:r>
                    </a:p>
                    <a:p>
                      <a:r>
                        <a:rPr lang="ru-RU" sz="22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Зайчики и свечки,</a:t>
                      </a:r>
                    </a:p>
                    <a:p>
                      <a:r>
                        <a:rPr lang="ru-RU" sz="22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Звезды,</a:t>
                      </a:r>
                    </a:p>
                    <a:p>
                      <a:endParaRPr lang="ru-RU" sz="22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2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2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2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Человечки.</a:t>
                      </a:r>
                    </a:p>
                    <a:p>
                      <a:endParaRPr lang="ru-RU" sz="22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Н.</a:t>
                      </a:r>
                      <a:r>
                        <a:rPr lang="ru-RU" sz="2000" b="1" i="1" kern="12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i="1" kern="1200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Нищева</a:t>
                      </a:r>
                      <a:endParaRPr lang="ru-RU" sz="2000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 проводят щеткой круговыми движениями по правой ладони, затем по левой.</a:t>
                      </a:r>
                      <a:endParaRPr lang="ru-RU" sz="22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2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Держа щетку в левой руке, проводят ею по большому пальцу правой руки,</a:t>
                      </a:r>
                      <a:endParaRPr lang="ru-RU" sz="22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2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 указательному,</a:t>
                      </a:r>
                      <a:endParaRPr lang="ru-RU" sz="22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2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 среднему,</a:t>
                      </a:r>
                      <a:endParaRPr lang="ru-RU" sz="22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2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 безымянному,</a:t>
                      </a:r>
                      <a:endParaRPr lang="ru-RU" sz="22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2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 мизинцу.</a:t>
                      </a:r>
                      <a:endParaRPr lang="ru-RU" sz="22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2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Убирают щетку в сторону и показывают указательные и средние пальцы на обеих руках («ушки»), затем соединяют ладони обеих рук («свечки»).</a:t>
                      </a:r>
                      <a:endParaRPr lang="ru-RU" sz="22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2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Показывают все пальцы обеих рук, растопырив их в стороны.</a:t>
                      </a:r>
                    </a:p>
                    <a:p>
                      <a:endParaRPr lang="ru-RU" sz="22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2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endParaRPr lang="ru-RU" sz="1600" b="0" i="0" kern="1200" dirty="0" smtClean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0" i="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kern="1200" dirty="0" smtClean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ПТИЧКА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313" y="1071563"/>
          <a:ext cx="8786812" cy="5883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3437"/>
                <a:gridCol w="4393437"/>
              </a:tblGrid>
              <a:tr h="5786454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Ищет птичка и в траве,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на ветках,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И в листве,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среди больших лугов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Мух, червей, слепней, жуков!</a:t>
                      </a: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i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О. </a:t>
                      </a:r>
                      <a:r>
                        <a:rPr lang="ru-RU" sz="2000" i="1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Крупенчук</a:t>
                      </a:r>
                      <a:endParaRPr lang="ru-RU" sz="2000" i="1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4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 касаются мячиком каждого пальца правой и левой рук.</a:t>
                      </a: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Держат мячик в левой руке и скатывают его с правого плеча в ладонь правой руки, затем меняют руки.</a:t>
                      </a: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Катают мячик по правой и левой ладоням круговыми движениями.</a:t>
                      </a: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Катают мячик по животу круговыми движениями.</a:t>
                      </a: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Касаются мячиком каждого пальца правой и левой рук.</a:t>
                      </a: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0" i="0" kern="1200" dirty="0" smtClean="0">
                          <a:solidFill>
                            <a:srgbClr val="BB15A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dirty="0">
                        <a:solidFill>
                          <a:srgbClr val="BB15A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813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ЩЕТКА ЭТО ИЛИ ЕЖ?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313" y="928688"/>
          <a:ext cx="8929687" cy="5929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859"/>
                <a:gridCol w="4464859"/>
              </a:tblGrid>
              <a:tr h="592933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комод забрался ежик,</a:t>
                      </a:r>
                    </a:p>
                    <a:p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 него не видно ножек.</a:t>
                      </a:r>
                    </a:p>
                    <a:p>
                      <a:endParaRPr lang="ru-RU" sz="240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 него,</a:t>
                      </a:r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такого злючки,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причесаны колючки.</a:t>
                      </a:r>
                    </a:p>
                    <a:p>
                      <a:endParaRPr lang="ru-RU" sz="2400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никак не разберешь – 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Щетка это или еж?</a:t>
                      </a:r>
                    </a:p>
                    <a:p>
                      <a:endParaRPr lang="ru-RU" sz="2400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i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В. Катаев</a:t>
                      </a:r>
                      <a:endParaRPr lang="ru-RU" sz="2000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Держат щетку в левой руке, проводят ею от ладони до плеча по правой руке, затем меняют руки.</a:t>
                      </a:r>
                    </a:p>
                    <a:p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Проводят щеткой круговыми движениями по правой, затем по левой ладони.</a:t>
                      </a:r>
                    </a:p>
                    <a:p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Держа щетку в левой руке, проводят ею по всем пальцам правой, затем меняют руки.</a:t>
                      </a:r>
                    </a:p>
                    <a:p>
                      <a:endParaRPr lang="ru-RU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0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ЕЖ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313" y="1714500"/>
          <a:ext cx="8929687" cy="5143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859"/>
                <a:gridCol w="4464859"/>
              </a:tblGrid>
              <a:tr h="5143512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Живет</a:t>
                      </a:r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 нас под креслом еж,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Колючий тихий ежик.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щетку очень он похож,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Когда не видно ножек.</a:t>
                      </a:r>
                    </a:p>
                    <a:p>
                      <a:endParaRPr lang="ru-RU" sz="2400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i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С. Маршак</a:t>
                      </a:r>
                      <a:endParaRPr lang="ru-RU" sz="2000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Дети</a:t>
                      </a:r>
                      <a:r>
                        <a:rPr lang="ru-RU" sz="2400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</a:t>
                      </a:r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роводят щеткой круговыми движениями по правой, затем по левой ладони.</a:t>
                      </a:r>
                    </a:p>
                    <a:p>
                      <a:endParaRPr lang="ru-RU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0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88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ГОРКА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75" y="928688"/>
          <a:ext cx="9001125" cy="6188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0"/>
                <a:gridCol w="5429256"/>
              </a:tblGrid>
              <a:tr h="592933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Ехали мы, ехали</a:t>
                      </a:r>
                    </a:p>
                    <a:p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к горке приехали!</a:t>
                      </a:r>
                    </a:p>
                    <a:p>
                      <a:endParaRPr lang="ru-RU" sz="240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горку – ух!</a:t>
                      </a:r>
                    </a:p>
                    <a:p>
                      <a:endParaRPr lang="ru-RU" sz="240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 с горки – бух!</a:t>
                      </a:r>
                    </a:p>
                    <a:p>
                      <a:endParaRPr lang="ru-RU" sz="240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i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И. Лукина</a:t>
                      </a:r>
                      <a:endParaRPr lang="ru-RU" sz="2000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Дети</a:t>
                      </a:r>
                      <a:r>
                        <a:rPr lang="ru-RU" sz="2400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</a:t>
                      </a:r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роводят щеткой круговыми движениями по правой, затем по левой ладони.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Держат щетку в левой руке, проводят ею от ладони до плеча по правой руке, затем меняют руки.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Держат щетку в левой руке, проводят ею от плеча до ладони по правой руке, затем меняют руки.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dirty="0" smtClean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МЫШИНАЯ СЕМЬЯ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714375"/>
          <a:ext cx="9144000" cy="655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496"/>
                <a:gridCol w="5143504"/>
              </a:tblGrid>
              <a:tr h="6143644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 гостила у меня</a:t>
                      </a:r>
                    </a:p>
                    <a:p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Вся</a:t>
                      </a:r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мышиная семья:</a:t>
                      </a:r>
                    </a:p>
                    <a:p>
                      <a:endParaRPr lang="ru-RU" sz="2400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Папа-мышка,</a:t>
                      </a:r>
                    </a:p>
                    <a:p>
                      <a:endParaRPr lang="ru-RU" sz="2400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Мама-мышка,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Мышь-дочурка,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Мышь-сынишка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еще сынок-мышонок – 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Самый маленький ребенок.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Вот какая у меня 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 в гостях была семья!</a:t>
                      </a:r>
                    </a:p>
                    <a:p>
                      <a:endParaRPr lang="ru-RU" sz="2400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i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Е. Савельева</a:t>
                      </a:r>
                      <a:endParaRPr lang="ru-RU" sz="2400" i="1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Дети</a:t>
                      </a:r>
                      <a:r>
                        <a:rPr lang="ru-RU" sz="2400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</a:t>
                      </a:r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роводят щеткой круговыми движениями по правой, затем по левой ладони.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Держа щетку в левой руке,</a:t>
                      </a:r>
                      <a:r>
                        <a:rPr lang="ru-RU" sz="2400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проводят щеткой по большому пальцу,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указательному,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среднему,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безымянному,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мизинцу.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Затем меняют руки.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Проводят щеткой круговыми движениями по правой, затем по левой ладони.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i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i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dirty="0" smtClean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8337924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ИГРЫ С ШЕСТИГРАННЫМИ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КАРАНДАШАМИ</a:t>
            </a:r>
          </a:p>
        </p:txBody>
      </p:sp>
      <p:pic>
        <p:nvPicPr>
          <p:cNvPr id="100355" name="Рисунок 2" descr="902c751811ee234c806410b0dcfe713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1413" y="2786063"/>
            <a:ext cx="5462587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6" name="TextBox 3"/>
          <p:cNvSpPr txBox="1">
            <a:spLocks noChangeArrowheads="1"/>
          </p:cNvSpPr>
          <p:nvPr/>
        </p:nvSpPr>
        <p:spPr bwMode="auto">
          <a:xfrm>
            <a:off x="0" y="3000375"/>
            <a:ext cx="4265613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КРУГИ НА ЛАДОШКЕ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ВЕСЕЛЫЙ КАРАНДАШ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ВОЛШЕБНЫЙ КАРАНДАШИК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КАЧЕЛИ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БРЕВНО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КАРУСЕЛИ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357" name="TextBox 4"/>
          <p:cNvSpPr txBox="1">
            <a:spLocks noChangeArrowheads="1"/>
          </p:cNvSpPr>
          <p:nvPr/>
        </p:nvSpPr>
        <p:spPr bwMode="auto">
          <a:xfrm>
            <a:off x="5684838" y="6519863"/>
            <a:ext cx="34591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rgbClr val="BB15AF"/>
                </a:solidFill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ВЕРНУТЬСЯ В ГЛАВНОЕ МЕНЮ</a:t>
            </a:r>
            <a:endParaRPr lang="ru-RU" sz="1600" b="1">
              <a:solidFill>
                <a:srgbClr val="BB15A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КРУГИ НА ЛАДОШКЕ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625" y="1397000"/>
          <a:ext cx="8715375" cy="546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4842"/>
                <a:gridCol w="4500562"/>
              </a:tblGrid>
              <a:tr h="5461000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 ладошке круги катаю,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Карандаш не выпускаю!</a:t>
                      </a: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А. Сурикова</a:t>
                      </a:r>
                      <a:endParaRPr lang="ru-RU" sz="2000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i="1" u="sng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вариант</a:t>
                      </a:r>
                      <a:endParaRPr lang="ru-RU" sz="2400" b="1" u="sng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 вращают карандаш всеми пальцами сначала одной, а потом другой руки.</a:t>
                      </a:r>
                      <a:endParaRPr lang="ru-RU" sz="24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400" b="1" i="1" u="sng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вариант</a:t>
                      </a:r>
                      <a:endParaRPr lang="ru-RU" sz="2400" b="1" u="sng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 вращают карандаш на ладони большим и указательным пальцами сначала одной, потом другой руки.</a:t>
                      </a: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0" i="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ВЕСЕЛЫЙ КАРАНДАШ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313" y="1397000"/>
          <a:ext cx="8929687" cy="546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4387"/>
                <a:gridCol w="4325331"/>
              </a:tblGrid>
              <a:tr h="5461000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Карандаш в руках катаю,</a:t>
                      </a: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 пальчиков верчу,</a:t>
                      </a: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Непременно каждый пальчик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Быть послушным научу!</a:t>
                      </a: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С. Ерошкина</a:t>
                      </a:r>
                      <a:endParaRPr lang="ru-RU" sz="2000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 крутят карандаш между ладонями.</a:t>
                      </a:r>
                      <a:endParaRPr lang="ru-RU" sz="24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Пропускают карандаш между одним и двумя-тремя пальцами, удерживают его в определенном положении в правой и в левой руках.</a:t>
                      </a:r>
                      <a:endParaRPr lang="ru-RU" sz="24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Крутят карандаш между ладонями.</a:t>
                      </a: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0" i="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ВОЛШЕБНЫЙ КАРАНДАШИК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88" y="1643063"/>
          <a:ext cx="8786812" cy="5214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4842"/>
                <a:gridCol w="4572000"/>
              </a:tblGrid>
              <a:tr h="5214950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Карандаш я покачу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Вправо-влево, как хочу!</a:t>
                      </a: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А. Сурикова</a:t>
                      </a:r>
                      <a:endParaRPr lang="ru-RU" sz="2000" i="1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4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 прокатывают карандаш по поверхности ладони.</a:t>
                      </a:r>
                      <a:endParaRPr lang="ru-RU" sz="24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 кладут карандаш на любую ладонь.</a:t>
                      </a:r>
                      <a:endParaRPr lang="ru-RU" sz="24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«Проглаживают» карандаш сначала одной ладонью, затем другой.</a:t>
                      </a:r>
                      <a:endParaRPr lang="ru-RU" sz="24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Катают карандаш по обеим ладоням.</a:t>
                      </a: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0" i="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КАЧЕЛИ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88" y="1397000"/>
          <a:ext cx="8786812" cy="546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0"/>
                <a:gridCol w="4500562"/>
              </a:tblGrid>
              <a:tr h="5461000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Карандашик в руки взяли,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Вправо-влево покачали.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Что такое? Неужели 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Мы попали на качели?</a:t>
                      </a: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Е. Колесникова</a:t>
                      </a:r>
                      <a:endParaRPr lang="ru-RU" sz="2000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 качают карандаш вправо-влево сначала двумя руками, затем – держа в правой руке, потом – держа в левой руке.</a:t>
                      </a: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0" i="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БРЕВНО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88" y="1785938"/>
          <a:ext cx="8786812" cy="5089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7718"/>
                <a:gridCol w="4429124"/>
              </a:tblGrid>
              <a:tr h="5072074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Крутим мы с трудом давно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Это толстое бревно.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Вы ошиблись, это наш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Тонкий легкий карандаш.</a:t>
                      </a: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Е. Колесникова</a:t>
                      </a:r>
                      <a:endParaRPr lang="ru-RU" sz="2000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 вращают карандаш пальцами обеих рук.</a:t>
                      </a: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0" i="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928688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МЯЧОМ КРУГИ КАТАЮ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714375"/>
          <a:ext cx="9144000" cy="6361113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6361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Я мячом круги катаю,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Взад-вперед его гоняю.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Им поглажу я ладошку,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Будто я сметаю крошку.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 сожму его немножко,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Как сжимает лапу кошка.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Каждым пальцем мяч прижму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 другой рукой начну.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 теперь последний трюк –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Мяч летает между рук.</a:t>
                      </a:r>
                    </a:p>
                  </a:txBody>
                  <a:tcPr marL="114300" marR="1143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E46C0A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Дети катают мячик в руках, делая движения вперед-назад, вправо-влево между ладонями.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E46C0A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Катают мячик по правой и левой ладоням круговыми движениями.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E46C0A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Поочередно крепко сжимают и разжимают мячик в ладонях.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E46C0A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Дети кладут мячик на правую ладонь.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E46C0A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Каждым пальцем левой руки поочередно нажимают на бугорки мячика, затем меняют руки.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E46C0A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Передают мяч из одной руки в другую.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15A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BB15A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4300" marR="1143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КАРУСЕЛИ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88" y="1397000"/>
          <a:ext cx="8786812" cy="546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3421"/>
                <a:gridCol w="4393421"/>
              </a:tblGrid>
              <a:tr h="5461000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Карусели, карусели!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Сели, сели, полетели,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Завертелись, закрутились,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Зажужжали, покатились!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Задрожали, завизжали,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Вместе за руки держались.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Как захватывает дух,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Ух!</a:t>
                      </a: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А. Кулешова</a:t>
                      </a:r>
                      <a:endParaRPr lang="ru-RU" sz="2000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 вращают карандаш пальцами обеих рук вверх-вниз, вправо-влево, затем – пальцами одной руки (сначала правой, затем левой).</a:t>
                      </a: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0" i="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5432</Words>
  <Application>Microsoft Office PowerPoint</Application>
  <PresentationFormat>Экран (4:3)</PresentationFormat>
  <Paragraphs>1808</Paragraphs>
  <Slides>90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90</vt:i4>
      </vt:variant>
    </vt:vector>
  </HeadingPairs>
  <TitlesOfParts>
    <vt:vector size="91" baseType="lpstr">
      <vt:lpstr>Тема Office</vt:lpstr>
      <vt:lpstr>ИГРЫ ДЛЯ РАЗВИТИЯ  МЕЛКОЙ МОТОРИКИ РУК   С ИСПОЛЬЗОВАНИЕМ НЕСТАНДАРТНОГО ОБОРУДОВАНИЯ</vt:lpstr>
      <vt:lpstr>Слайд 2</vt:lpstr>
      <vt:lpstr>Слайд 3</vt:lpstr>
      <vt:lpstr>РАЗМИНКА</vt:lpstr>
      <vt:lpstr>БЕЖИТ ЕЖИК ПО ДОРОЖКЕ</vt:lpstr>
      <vt:lpstr>СНЕЖОК</vt:lpstr>
      <vt:lpstr>ДРУЖБА</vt:lpstr>
      <vt:lpstr>ПТИЧКА</vt:lpstr>
      <vt:lpstr>Я МЯЧОМ КРУГИ КАТАЮ</vt:lpstr>
      <vt:lpstr>ЗАЙКА И ЕЖИК</vt:lpstr>
      <vt:lpstr>КРЕПКО МЯЧИКИ СЖИМАЕМ</vt:lpstr>
      <vt:lpstr>МОЙ ВЕСЕЛЫЙ КРУГЛЫЙ МЯЧ</vt:lpstr>
      <vt:lpstr>ЕЖИК МОЙ КОЛЮЧИЙ</vt:lpstr>
      <vt:lpstr>ЧИСТЫЙ ЕЖ</vt:lpstr>
      <vt:lpstr>НАУЧИЛИСЬ!</vt:lpstr>
      <vt:lpstr>Слайд 16</vt:lpstr>
      <vt:lpstr>СТИРАЕМ ВМЕСТЕ С МАМОЙ</vt:lpstr>
      <vt:lpstr>КОШКИ-МЫШКИ</vt:lpstr>
      <vt:lpstr>МЕСИМ ТЕСТО</vt:lpstr>
      <vt:lpstr>ОПЯТА</vt:lpstr>
      <vt:lpstr>ПРЯТКИ</vt:lpstr>
      <vt:lpstr>РЫБКИ</vt:lpstr>
      <vt:lpstr>МЫШКИ-ПЕКАРИ</vt:lpstr>
      <vt:lpstr>ПОМОЩНИЦА</vt:lpstr>
      <vt:lpstr>Слайд 25</vt:lpstr>
      <vt:lpstr>ЗАГУДЕЛ ПАРОВОЗИК</vt:lpstr>
      <vt:lpstr>ПОЕЗД И САМОЛЕТ</vt:lpstr>
      <vt:lpstr>САМОКАТ</vt:lpstr>
      <vt:lpstr>ПАРОВОЗИК</vt:lpstr>
      <vt:lpstr>ПАРОХОДИК – ПЫХ </vt:lpstr>
      <vt:lpstr>Слайд 31</vt:lpstr>
      <vt:lpstr>ИГРУШКИ</vt:lpstr>
      <vt:lpstr>ДЕСЯТЬ ПТИЧЕК</vt:lpstr>
      <vt:lpstr>КАКИЕ БЫВАЮТ СЛОВА</vt:lpstr>
      <vt:lpstr>АФРИКА</vt:lpstr>
      <vt:lpstr>ПЛИМ</vt:lpstr>
      <vt:lpstr>Слайд 37</vt:lpstr>
      <vt:lpstr>ГУСЕНОК</vt:lpstr>
      <vt:lpstr>КЫШ!</vt:lpstr>
      <vt:lpstr>КЛЮКВА</vt:lpstr>
      <vt:lpstr>ПЕРНАТЫЕ</vt:lpstr>
      <vt:lpstr>Слайд 42</vt:lpstr>
      <vt:lpstr>АПЕЛЬСИН</vt:lpstr>
      <vt:lpstr>УЗНАЕТЕ? ЭТО ЦАПЛЯ!</vt:lpstr>
      <vt:lpstr>У ЛАРИСКИ ДВЕ РЕДИСКИ</vt:lpstr>
      <vt:lpstr>ЖУРАВЛЬ</vt:lpstr>
      <vt:lpstr>Слайд 47</vt:lpstr>
      <vt:lpstr>ЗАРЯДКА</vt:lpstr>
      <vt:lpstr>ДРУЖБА</vt:lpstr>
      <vt:lpstr>СИЛАЧ</vt:lpstr>
      <vt:lpstr>МЕСИМ ТЕСТО</vt:lpstr>
      <vt:lpstr>Слайд 52</vt:lpstr>
      <vt:lpstr>ЗООПАРК</vt:lpstr>
      <vt:lpstr>ПРОГУЛКА</vt:lpstr>
      <vt:lpstr>КТО ИДЕТ?</vt:lpstr>
      <vt:lpstr>СЧИТАЛКА ДЛЯ МЫШКИ</vt:lpstr>
      <vt:lpstr>ПРЯТКИ</vt:lpstr>
      <vt:lpstr>СЛОН</vt:lpstr>
      <vt:lpstr>В ШКОЛУ</vt:lpstr>
      <vt:lpstr>Слайд 60</vt:lpstr>
      <vt:lpstr>МАССАЖ</vt:lpstr>
      <vt:lpstr>ЗУБНАЯ ЩЕТКА</vt:lpstr>
      <vt:lpstr>КТО ЖИВЕТ В МОЕЙ КВАРТИРЕ?</vt:lpstr>
      <vt:lpstr>ЗА ЯГОДАМИ</vt:lpstr>
      <vt:lpstr>ПОДАРКИ ДЕДА МОРОЗА</vt:lpstr>
      <vt:lpstr>Слайд 66</vt:lpstr>
      <vt:lpstr>БУСЫ</vt:lpstr>
      <vt:lpstr>ВЕСЕЛЫЙ СЧЕТ</vt:lpstr>
      <vt:lpstr>БУСЫ ДЛЯ МАРУСИ</vt:lpstr>
      <vt:lpstr>Слайд 70</vt:lpstr>
      <vt:lpstr>ПАЛЬЧИКОВАЯ ГИМНАСТИКА №1</vt:lpstr>
      <vt:lpstr>ПАЛЬЧИКОВАЯ ГИМНАСТИКА №2</vt:lpstr>
      <vt:lpstr>НАШ ОБЕД</vt:lpstr>
      <vt:lpstr>НОЧЬЮ</vt:lpstr>
      <vt:lpstr>ЯГОДЫ</vt:lpstr>
      <vt:lpstr>ПРОГУЛКА</vt:lpstr>
      <vt:lpstr>Слайд 77</vt:lpstr>
      <vt:lpstr>СНЕЖОК</vt:lpstr>
      <vt:lpstr>ЕЛОЧКА</vt:lpstr>
      <vt:lpstr>ЩЕТКА ЭТО ИЛИ ЕЖ?</vt:lpstr>
      <vt:lpstr>ЕЖ</vt:lpstr>
      <vt:lpstr>ГОРКА</vt:lpstr>
      <vt:lpstr>МЫШИНАЯ СЕМЬЯ</vt:lpstr>
      <vt:lpstr>Слайд 84</vt:lpstr>
      <vt:lpstr>КРУГИ НА ЛАДОШКЕ</vt:lpstr>
      <vt:lpstr>ВЕСЕЛЫЙ КАРАНДАШ</vt:lpstr>
      <vt:lpstr>ВОЛШЕБНЫЙ КАРАНДАШИК</vt:lpstr>
      <vt:lpstr>КАЧЕЛИ</vt:lpstr>
      <vt:lpstr>БРЕВНО</vt:lpstr>
      <vt:lpstr>КАРУСЕЛИ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ИГРЫ ДЛЯ РАЗВИТИЯ  МЕЛКОЙ МОТОРИКИ РУК   С ИСПОЛЬЗОВАНИЕМ НЕСТАНДАРТНОГО ОБОРУДОВАНИЯ</dc:title>
  <dc:creator>User</dc:creator>
  <cp:lastModifiedBy>User</cp:lastModifiedBy>
  <cp:revision>74</cp:revision>
  <dcterms:created xsi:type="dcterms:W3CDTF">2013-10-12T13:39:24Z</dcterms:created>
  <dcterms:modified xsi:type="dcterms:W3CDTF">2013-10-14T11:01:55Z</dcterms:modified>
</cp:coreProperties>
</file>