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3" r:id="rId2"/>
    <p:sldId id="272" r:id="rId3"/>
    <p:sldId id="264" r:id="rId4"/>
    <p:sldId id="271" r:id="rId5"/>
    <p:sldId id="260" r:id="rId6"/>
    <p:sldId id="265" r:id="rId7"/>
    <p:sldId id="262" r:id="rId8"/>
    <p:sldId id="266" r:id="rId9"/>
    <p:sldId id="267" r:id="rId10"/>
    <p:sldId id="268" r:id="rId11"/>
    <p:sldId id="269" r:id="rId12"/>
    <p:sldId id="270" r:id="rId13"/>
    <p:sldId id="273" r:id="rId14"/>
    <p:sldId id="275" r:id="rId15"/>
    <p:sldId id="276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5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551EF0-50B2-4BD1-B254-C9372D36B0C9}" type="datetimeFigureOut">
              <a:rPr lang="ru-RU" smtClean="0"/>
              <a:pPr/>
              <a:t>07.04.2014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949D8F-58B7-40B5-85B8-E530AE1F755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949D8F-58B7-40B5-85B8-E530AE1F7559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949D8F-58B7-40B5-85B8-E530AE1F7559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rufact.org/wiki" TargetMode="External"/><Relationship Id="rId3" Type="http://schemas.openxmlformats.org/officeDocument/2006/relationships/hyperlink" Target="http://gsdmoldova.com/" TargetMode="External"/><Relationship Id="rId7" Type="http://schemas.openxmlformats.org/officeDocument/2006/relationships/hyperlink" Target="http://englishrussia.com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astronaut.ru/" TargetMode="External"/><Relationship Id="rId5" Type="http://schemas.openxmlformats.org/officeDocument/2006/relationships/hyperlink" Target="http://litill.clan.su/news" TargetMode="External"/><Relationship Id="rId4" Type="http://schemas.openxmlformats.org/officeDocument/2006/relationships/hyperlink" Target="http://www.liveinternet.ru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risovach.ru/upload/2013/03/generator/igrat-v-tanki-poka-lyubimyy-ushel_12975159_orig_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59993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6000" b="1" i="1" dirty="0" smtClean="0">
                <a:solidFill>
                  <a:schemeClr val="bg1"/>
                </a:solidFill>
              </a:rPr>
              <a:t>История космонавтики</a:t>
            </a:r>
            <a:endParaRPr lang="ru-RU" sz="6000" b="1" i="1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i="1" dirty="0" smtClean="0">
                <a:solidFill>
                  <a:schemeClr val="bg1"/>
                </a:solidFill>
              </a:rPr>
              <a:t>12 </a:t>
            </a:r>
            <a:r>
              <a:rPr lang="ru-RU" i="1" dirty="0" smtClean="0">
                <a:solidFill>
                  <a:schemeClr val="bg1"/>
                </a:solidFill>
              </a:rPr>
              <a:t>апреля – День космонавтики</a:t>
            </a:r>
            <a:endParaRPr lang="ru-RU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risovach.ru/upload/2013/03/generator/igrat-v-tanki-poka-lyubimyy-ushel_12975159_orig_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59993" y="0"/>
            <a:ext cx="12192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i="1" dirty="0" smtClean="0">
                <a:solidFill>
                  <a:schemeClr val="bg1"/>
                </a:solidFill>
              </a:rPr>
              <a:t>«Восток – 1» -  первый космический аппарат, поднявший человека на околоземную орбиту.</a:t>
            </a:r>
            <a:endParaRPr lang="ru-RU" sz="3600" i="1" dirty="0">
              <a:solidFill>
                <a:schemeClr val="bg1"/>
              </a:solidFill>
            </a:endParaRPr>
          </a:p>
        </p:txBody>
      </p:sp>
      <p:pic>
        <p:nvPicPr>
          <p:cNvPr id="25602" name="Picture 2" descr="http://www.chitalnya.ru/upload/304/743590108584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793718"/>
            <a:ext cx="7632848" cy="48628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http://risovach.ru/upload/2013/03/generator/igrat-v-tanki-poka-lyubimyy-ushel_12975159_orig_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59993" y="0"/>
            <a:ext cx="12192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i="1" dirty="0" smtClean="0">
                <a:solidFill>
                  <a:schemeClr val="bg1"/>
                </a:solidFill>
              </a:rPr>
              <a:t>Первая женщина-космонавт</a:t>
            </a:r>
            <a:endParaRPr lang="ru-RU" sz="4800" i="1" dirty="0">
              <a:solidFill>
                <a:schemeClr val="bg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ctr">
              <a:buNone/>
            </a:pPr>
            <a:r>
              <a:rPr lang="ru-RU" i="1" dirty="0" smtClean="0"/>
              <a:t> </a:t>
            </a:r>
            <a:r>
              <a:rPr lang="ru-RU" sz="4400" b="1" i="1" dirty="0" smtClean="0">
                <a:solidFill>
                  <a:schemeClr val="bg1"/>
                </a:solidFill>
              </a:rPr>
              <a:t>Терешкова Валентина Николаевна </a:t>
            </a:r>
          </a:p>
          <a:p>
            <a:pPr algn="ctr">
              <a:buNone/>
            </a:pPr>
            <a:r>
              <a:rPr lang="ru-RU" sz="3200" i="1" dirty="0" smtClean="0">
                <a:solidFill>
                  <a:schemeClr val="bg1"/>
                </a:solidFill>
              </a:rPr>
              <a:t>16 июня 1963 года</a:t>
            </a:r>
            <a:endParaRPr lang="ru-RU" sz="3200" i="1" dirty="0">
              <a:solidFill>
                <a:schemeClr val="bg1"/>
              </a:solidFill>
            </a:endParaRPr>
          </a:p>
        </p:txBody>
      </p:sp>
      <p:pic>
        <p:nvPicPr>
          <p:cNvPr id="5" name="Picture 2" descr="http://900igr.net/datai/astronomija/ZHenschiny-v-kosmose/0007-002-Tereshkova-Valentina-Vladimirovna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254419"/>
            <a:ext cx="3600400" cy="52386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30" name="Picture 6" descr="http://risovach.ru/upload/2013/03/generator/igrat-v-tanki-poka-lyubimyy-ushel_12975159_orig_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459993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Picture 4" descr="http://pda.fedpress.ru/sites/fedpress/files/ryabowall/news/leonov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980728"/>
            <a:ext cx="4993754" cy="547260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60381" y="188640"/>
            <a:ext cx="82983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i="1" dirty="0" smtClean="0">
                <a:solidFill>
                  <a:schemeClr val="bg1"/>
                </a:solidFill>
              </a:rPr>
              <a:t>Выход человека в открытый космос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652120" y="1484785"/>
            <a:ext cx="3096344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 b="1" i="1" dirty="0" smtClean="0">
                <a:solidFill>
                  <a:schemeClr val="bg1"/>
                </a:solidFill>
              </a:rPr>
              <a:t>Леонов Алексей Архипович</a:t>
            </a:r>
          </a:p>
          <a:p>
            <a:pPr algn="ctr">
              <a:buNone/>
            </a:pPr>
            <a:r>
              <a:rPr lang="ru-RU" sz="3000" i="1" dirty="0" smtClean="0">
                <a:solidFill>
                  <a:schemeClr val="bg1"/>
                </a:solidFill>
              </a:rPr>
              <a:t>18 марта 1965 г.</a:t>
            </a:r>
          </a:p>
          <a:p>
            <a:pPr algn="ctr">
              <a:buNone/>
            </a:pPr>
            <a:endParaRPr lang="ru-RU" sz="3000" i="1" dirty="0" smtClean="0">
              <a:solidFill>
                <a:schemeClr val="bg1"/>
              </a:solidFill>
            </a:endParaRPr>
          </a:p>
          <a:p>
            <a:pPr algn="ctr">
              <a:buNone/>
            </a:pPr>
            <a:r>
              <a:rPr lang="ru-RU" sz="3000" i="1" dirty="0" smtClean="0">
                <a:solidFill>
                  <a:schemeClr val="bg1"/>
                </a:solidFill>
              </a:rPr>
              <a:t>12 мин 09 сек</a:t>
            </a:r>
            <a:endParaRPr lang="ru-RU" sz="30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http://risovach.ru/upload/2013/03/generator/igrat-v-tanki-poka-lyubimyy-ushel_12975159_orig_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59993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chemeClr val="bg1"/>
                </a:solidFill>
              </a:rPr>
              <a:t>«Луноход – 1» 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</a:p>
          <a:p>
            <a:pPr>
              <a:buNone/>
            </a:pPr>
            <a:endParaRPr lang="ru-RU" sz="3200" b="1" i="1" dirty="0" smtClean="0"/>
          </a:p>
          <a:p>
            <a:pPr algn="r">
              <a:buNone/>
            </a:pPr>
            <a:r>
              <a:rPr lang="ru-RU" sz="3200" b="1" i="1" dirty="0" smtClean="0">
                <a:solidFill>
                  <a:schemeClr val="bg1"/>
                </a:solidFill>
              </a:rPr>
              <a:t>17 ноября 1970 года</a:t>
            </a:r>
            <a:endParaRPr lang="ru-RU" sz="3200" b="1" i="1" dirty="0">
              <a:solidFill>
                <a:schemeClr val="bg1"/>
              </a:solidFill>
            </a:endParaRPr>
          </a:p>
        </p:txBody>
      </p:sp>
      <p:pic>
        <p:nvPicPr>
          <p:cNvPr id="5" name="Picture 2" descr="File:Lunokhod 1 (high resolution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844824"/>
            <a:ext cx="4423805" cy="35808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http://risovach.ru/upload/2013/03/generator/igrat-v-tanki-poka-lyubimyy-ushel_12975159_orig_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59993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bg1"/>
                </a:solidFill>
              </a:rPr>
              <a:t>Первая космическая станция</a:t>
            </a:r>
            <a:endParaRPr lang="ru-RU" b="1" i="1" dirty="0">
              <a:solidFill>
                <a:schemeClr val="bg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b="1" i="1" dirty="0" smtClean="0">
                <a:solidFill>
                  <a:schemeClr val="bg1"/>
                </a:solidFill>
              </a:rPr>
              <a:t>«Салют – 1»</a:t>
            </a:r>
          </a:p>
          <a:p>
            <a:pPr algn="ctr">
              <a:buNone/>
            </a:pPr>
            <a:r>
              <a:rPr lang="ru-RU" b="1" i="1" dirty="0" smtClean="0">
                <a:solidFill>
                  <a:schemeClr val="bg1"/>
                </a:solidFill>
              </a:rPr>
              <a:t>19 апреля 1971 г.</a:t>
            </a:r>
            <a:endParaRPr lang="ru-RU" b="1" i="1" dirty="0">
              <a:solidFill>
                <a:schemeClr val="bg1"/>
              </a:solidFill>
            </a:endParaRPr>
          </a:p>
        </p:txBody>
      </p:sp>
      <p:pic>
        <p:nvPicPr>
          <p:cNvPr id="5" name="Picture 4" descr="&amp;Scy;&amp;tcy;&amp;acy;&amp;ncy;&amp;tscy;&amp;icy;&amp;yacy; &amp;Scy;&amp;acy;&amp;lcy;&amp;yucy;&amp;tcy;-1 &amp;icy; &amp;kcy;&amp;ocy;&amp;scy;&amp;mcy;&amp;icy;&amp;chcy;&amp;iecy;&amp;scy;&amp;kcy;&amp;icy;&amp;jcy; &amp;kcy;&amp;ocy;&amp;rcy;&amp;acy;&amp;bcy;&amp;lcy;&amp;softcy; &amp;Scy;&amp;ocy;&amp;yucy;&amp;zcy;-10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916832"/>
            <a:ext cx="5083791" cy="33553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http://risovach.ru/upload/2013/03/generator/igrat-v-tanki-poka-lyubimyy-ushel_12975159_orig_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59993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50706"/>
          </a:xfrm>
        </p:spPr>
        <p:txBody>
          <a:bodyPr>
            <a:normAutofit/>
          </a:bodyPr>
          <a:lstStyle/>
          <a:p>
            <a:r>
              <a:rPr lang="ru-RU" sz="2800" i="1" dirty="0" smtClean="0">
                <a:solidFill>
                  <a:schemeClr val="bg1"/>
                </a:solidFill>
              </a:rPr>
              <a:t>Автор: </a:t>
            </a:r>
            <a:r>
              <a:rPr lang="ru-RU" sz="2800" i="1" dirty="0" err="1" smtClean="0">
                <a:solidFill>
                  <a:schemeClr val="bg1"/>
                </a:solidFill>
              </a:rPr>
              <a:t>Талантова</a:t>
            </a:r>
            <a:r>
              <a:rPr lang="ru-RU" sz="2800" i="1" dirty="0" smtClean="0">
                <a:solidFill>
                  <a:schemeClr val="bg1"/>
                </a:solidFill>
              </a:rPr>
              <a:t> Ирина Николаевна </a:t>
            </a:r>
            <a:r>
              <a:rPr lang="en-US" sz="2800" i="1" dirty="0" smtClean="0">
                <a:solidFill>
                  <a:schemeClr val="bg1"/>
                </a:solidFill>
              </a:rPr>
              <a:t/>
            </a:r>
            <a:br>
              <a:rPr lang="en-US" sz="2800" i="1" dirty="0" smtClean="0">
                <a:solidFill>
                  <a:schemeClr val="bg1"/>
                </a:solidFill>
              </a:rPr>
            </a:br>
            <a:r>
              <a:rPr lang="en-US" sz="2800" i="1" dirty="0" smtClean="0">
                <a:solidFill>
                  <a:schemeClr val="bg1"/>
                </a:solidFill>
              </a:rPr>
              <a:t/>
            </a:r>
            <a:br>
              <a:rPr lang="en-US" sz="2800" i="1" dirty="0" smtClean="0">
                <a:solidFill>
                  <a:schemeClr val="bg1"/>
                </a:solidFill>
              </a:rPr>
            </a:br>
            <a:r>
              <a:rPr lang="en-US" sz="2800" i="1" dirty="0" smtClean="0">
                <a:solidFill>
                  <a:schemeClr val="bg1"/>
                </a:solidFill>
                <a:hlinkClick r:id="rId3"/>
              </a:rPr>
              <a:t>http://</a:t>
            </a:r>
            <a:r>
              <a:rPr lang="en-US" sz="2800" i="1" dirty="0" smtClean="0">
                <a:solidFill>
                  <a:schemeClr val="bg1"/>
                </a:solidFill>
                <a:hlinkClick r:id="rId3"/>
              </a:rPr>
              <a:t>gsdmoldova.com</a:t>
            </a:r>
            <a:r>
              <a:rPr lang="en-US" sz="2800" i="1" dirty="0" smtClean="0">
                <a:solidFill>
                  <a:schemeClr val="bg1"/>
                </a:solidFill>
              </a:rPr>
              <a:t/>
            </a:r>
            <a:br>
              <a:rPr lang="en-US" sz="2800" i="1" dirty="0" smtClean="0">
                <a:solidFill>
                  <a:schemeClr val="bg1"/>
                </a:solidFill>
              </a:rPr>
            </a:br>
            <a:r>
              <a:rPr lang="en-US" sz="2800" i="1" dirty="0" smtClean="0">
                <a:solidFill>
                  <a:schemeClr val="bg1"/>
                </a:solidFill>
                <a:hlinkClick r:id="rId4"/>
              </a:rPr>
              <a:t>http</a:t>
            </a:r>
            <a:r>
              <a:rPr lang="en-US" sz="2800" i="1" dirty="0" smtClean="0">
                <a:solidFill>
                  <a:schemeClr val="bg1"/>
                </a:solidFill>
                <a:hlinkClick r:id="rId4"/>
              </a:rPr>
              <a:t>://</a:t>
            </a:r>
            <a:r>
              <a:rPr lang="en-US" sz="2800" i="1" dirty="0" smtClean="0">
                <a:solidFill>
                  <a:schemeClr val="bg1"/>
                </a:solidFill>
                <a:hlinkClick r:id="rId4"/>
              </a:rPr>
              <a:t>www.liveinternet.ru</a:t>
            </a:r>
            <a:r>
              <a:rPr lang="en-US" sz="2800" i="1" dirty="0" smtClean="0">
                <a:solidFill>
                  <a:schemeClr val="bg1"/>
                </a:solidFill>
              </a:rPr>
              <a:t/>
            </a:r>
            <a:br>
              <a:rPr lang="en-US" sz="2800" i="1" dirty="0" smtClean="0">
                <a:solidFill>
                  <a:schemeClr val="bg1"/>
                </a:solidFill>
              </a:rPr>
            </a:br>
            <a:r>
              <a:rPr lang="en-US" sz="2800" i="1" dirty="0" smtClean="0">
                <a:solidFill>
                  <a:schemeClr val="bg1"/>
                </a:solidFill>
                <a:hlinkClick r:id="rId5"/>
              </a:rPr>
              <a:t>http://</a:t>
            </a:r>
            <a:r>
              <a:rPr lang="en-US" sz="2800" i="1" dirty="0" smtClean="0">
                <a:solidFill>
                  <a:schemeClr val="bg1"/>
                </a:solidFill>
                <a:hlinkClick r:id="rId5"/>
              </a:rPr>
              <a:t>litill.clan.su/news</a:t>
            </a:r>
            <a:r>
              <a:rPr lang="en-US" sz="2800" i="1" dirty="0" smtClean="0">
                <a:solidFill>
                  <a:schemeClr val="bg1"/>
                </a:solidFill>
              </a:rPr>
              <a:t/>
            </a:r>
            <a:br>
              <a:rPr lang="en-US" sz="2800" i="1" dirty="0" smtClean="0">
                <a:solidFill>
                  <a:schemeClr val="bg1"/>
                </a:solidFill>
              </a:rPr>
            </a:br>
            <a:r>
              <a:rPr lang="en-US" sz="2800" i="1" dirty="0" smtClean="0">
                <a:solidFill>
                  <a:schemeClr val="bg1"/>
                </a:solidFill>
              </a:rPr>
              <a:t> </a:t>
            </a:r>
            <a:r>
              <a:rPr lang="en-US" sz="2800" i="1" dirty="0" smtClean="0">
                <a:solidFill>
                  <a:schemeClr val="bg1"/>
                </a:solidFill>
                <a:hlinkClick r:id="rId6"/>
              </a:rPr>
              <a:t>http://</a:t>
            </a:r>
            <a:r>
              <a:rPr lang="en-US" sz="2800" i="1" dirty="0" smtClean="0">
                <a:solidFill>
                  <a:schemeClr val="bg1"/>
                </a:solidFill>
                <a:hlinkClick r:id="rId6"/>
              </a:rPr>
              <a:t>astronaut.ru</a:t>
            </a:r>
            <a:r>
              <a:rPr lang="en-US" sz="2800" i="1" dirty="0" smtClean="0">
                <a:solidFill>
                  <a:schemeClr val="bg1"/>
                </a:solidFill>
              </a:rPr>
              <a:t/>
            </a:r>
            <a:br>
              <a:rPr lang="en-US" sz="2800" i="1" dirty="0" smtClean="0">
                <a:solidFill>
                  <a:schemeClr val="bg1"/>
                </a:solidFill>
              </a:rPr>
            </a:br>
            <a:r>
              <a:rPr lang="en-US" sz="2800" i="1" dirty="0" smtClean="0">
                <a:solidFill>
                  <a:schemeClr val="bg1"/>
                </a:solidFill>
              </a:rPr>
              <a:t> </a:t>
            </a:r>
            <a:r>
              <a:rPr lang="en-US" sz="2800" i="1" dirty="0" smtClean="0">
                <a:solidFill>
                  <a:schemeClr val="bg1"/>
                </a:solidFill>
                <a:hlinkClick r:id="rId7"/>
              </a:rPr>
              <a:t>http://</a:t>
            </a:r>
            <a:r>
              <a:rPr lang="en-US" sz="2800" i="1" dirty="0" smtClean="0">
                <a:solidFill>
                  <a:schemeClr val="bg1"/>
                </a:solidFill>
                <a:hlinkClick r:id="rId7"/>
              </a:rPr>
              <a:t>englishrussia.com</a:t>
            </a:r>
            <a:r>
              <a:rPr lang="en-US" sz="2800" i="1" dirty="0" smtClean="0">
                <a:solidFill>
                  <a:schemeClr val="bg1"/>
                </a:solidFill>
              </a:rPr>
              <a:t/>
            </a:r>
            <a:br>
              <a:rPr lang="en-US" sz="2800" i="1" dirty="0" smtClean="0">
                <a:solidFill>
                  <a:schemeClr val="bg1"/>
                </a:solidFill>
              </a:rPr>
            </a:br>
            <a:r>
              <a:rPr lang="en-US" sz="2800" i="1" dirty="0" smtClean="0">
                <a:solidFill>
                  <a:schemeClr val="bg1"/>
                </a:solidFill>
              </a:rPr>
              <a:t> </a:t>
            </a:r>
            <a:r>
              <a:rPr lang="en-US" sz="2800" i="1" dirty="0" smtClean="0">
                <a:solidFill>
                  <a:schemeClr val="bg1"/>
                </a:solidFill>
                <a:hlinkClick r:id="rId8"/>
              </a:rPr>
              <a:t>http://</a:t>
            </a:r>
            <a:r>
              <a:rPr lang="en-US" sz="2800" i="1" dirty="0" smtClean="0">
                <a:solidFill>
                  <a:schemeClr val="bg1"/>
                </a:solidFill>
                <a:hlinkClick r:id="rId8"/>
              </a:rPr>
              <a:t>rufact.org/wiki</a:t>
            </a:r>
            <a:r>
              <a:rPr lang="en-US" sz="2800" i="1" dirty="0" smtClean="0">
                <a:solidFill>
                  <a:schemeClr val="bg1"/>
                </a:solidFill>
              </a:rPr>
              <a:t/>
            </a:r>
            <a:br>
              <a:rPr lang="en-US" sz="2800" i="1" dirty="0" smtClean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/>
            </a:r>
            <a:br>
              <a:rPr lang="ru-RU" sz="2800" dirty="0" smtClean="0">
                <a:solidFill>
                  <a:schemeClr val="bg1"/>
                </a:solidFill>
              </a:rPr>
            </a:br>
            <a:r>
              <a:rPr lang="ru-RU" sz="2800" i="1" dirty="0" smtClean="0">
                <a:solidFill>
                  <a:schemeClr val="bg1"/>
                </a:solidFill>
              </a:rPr>
              <a:t>Презентация опубликована на сайте - </a:t>
            </a:r>
            <a:r>
              <a:rPr lang="ru-RU" sz="2800" i="1" dirty="0" err="1" smtClean="0">
                <a:solidFill>
                  <a:schemeClr val="bg1"/>
                </a:solidFill>
              </a:rPr>
              <a:t>viki.rdf.ru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http://risovach.ru/upload/2013/03/generator/igrat-v-tanki-poka-lyubimyy-ushel_12975159_orig_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59993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bg1"/>
                </a:solidFill>
              </a:rPr>
              <a:t>«Спутник –  1»</a:t>
            </a:r>
            <a:endParaRPr lang="ru-RU" b="1" i="1" dirty="0">
              <a:solidFill>
                <a:schemeClr val="bg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</a:t>
            </a:r>
            <a:r>
              <a:rPr lang="ru-RU" b="1" i="1" dirty="0" smtClean="0">
                <a:solidFill>
                  <a:schemeClr val="bg1"/>
                </a:solidFill>
              </a:rPr>
              <a:t>4 октября 1957 года</a:t>
            </a:r>
            <a:endParaRPr lang="ru-RU" b="1" i="1" dirty="0">
              <a:solidFill>
                <a:schemeClr val="bg1"/>
              </a:solidFill>
            </a:endParaRPr>
          </a:p>
        </p:txBody>
      </p:sp>
      <p:pic>
        <p:nvPicPr>
          <p:cNvPr id="5" name="Picture 2" descr="732px-Sputnik_asm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988840"/>
            <a:ext cx="4546848" cy="37341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risovach.ru/upload/2013/03/generator/igrat-v-tanki-poka-lyubimyy-ushel_12975159_orig_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59993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solidFill>
                  <a:schemeClr val="bg1"/>
                </a:solidFill>
              </a:rPr>
              <a:t>Снимок Земли из космоса</a:t>
            </a:r>
            <a:endParaRPr lang="ru-RU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0_13d9_6cff4f72_X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1700808"/>
            <a:ext cx="4755613" cy="46886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http://risovach.ru/upload/2013/03/generator/igrat-v-tanki-poka-lyubimyy-ushel_12975159_orig_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459993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chemeClr val="bg1"/>
                </a:solidFill>
              </a:rPr>
              <a:t>Первая собака-космонавт, выведенная на орбиту Земли</a:t>
            </a:r>
            <a:endParaRPr lang="ru-RU" i="1" dirty="0">
              <a:solidFill>
                <a:schemeClr val="bg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r">
              <a:buNone/>
            </a:pPr>
            <a:r>
              <a:rPr lang="ru-RU" sz="3200" i="1" dirty="0" smtClean="0"/>
              <a:t> </a:t>
            </a:r>
          </a:p>
          <a:p>
            <a:pPr algn="r">
              <a:buNone/>
            </a:pPr>
            <a:endParaRPr lang="ru-RU" sz="3200" i="1" dirty="0" smtClean="0"/>
          </a:p>
          <a:p>
            <a:pPr algn="r">
              <a:buNone/>
            </a:pPr>
            <a:endParaRPr lang="ru-RU" sz="3200" i="1" dirty="0" smtClean="0"/>
          </a:p>
          <a:p>
            <a:pPr algn="r">
              <a:buNone/>
            </a:pPr>
            <a:r>
              <a:rPr lang="ru-RU" sz="3200" i="1" dirty="0" smtClean="0">
                <a:solidFill>
                  <a:schemeClr val="bg1"/>
                </a:solidFill>
              </a:rPr>
              <a:t>1 ноября 1957 года</a:t>
            </a:r>
          </a:p>
          <a:p>
            <a:pPr algn="ctr">
              <a:buNone/>
            </a:pPr>
            <a:r>
              <a:rPr lang="ru-RU" sz="3200" b="1" i="1" dirty="0" smtClean="0">
                <a:solidFill>
                  <a:schemeClr val="bg1"/>
                </a:solidFill>
              </a:rPr>
              <a:t>Лайка</a:t>
            </a:r>
            <a:endParaRPr lang="ru-RU" sz="3200" b="1" i="1" dirty="0">
              <a:solidFill>
                <a:schemeClr val="bg1"/>
              </a:solidFill>
            </a:endParaRPr>
          </a:p>
        </p:txBody>
      </p:sp>
      <p:pic>
        <p:nvPicPr>
          <p:cNvPr id="5" name="Picture 2" descr="laika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916832"/>
            <a:ext cx="4993827" cy="38452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http://risovach.ru/upload/2013/03/generator/igrat-v-tanki-poka-lyubimyy-ushel_12975159_orig_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59993" y="0"/>
            <a:ext cx="12192000" cy="6858000"/>
          </a:xfrm>
          <a:prstGeom prst="rect">
            <a:avLst/>
          </a:prstGeom>
          <a:noFill/>
        </p:spPr>
      </p:pic>
      <p:pic>
        <p:nvPicPr>
          <p:cNvPr id="17410" name="Picture 2" descr="http://photos.wikimapia.org/p/00/00/54/31/08_b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332656"/>
            <a:ext cx="4680520" cy="62314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://risovach.ru/upload/2013/03/generator/igrat-v-tanki-poka-lyubimyy-ushel_12975159_orig_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59993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solidFill>
                  <a:schemeClr val="bg1"/>
                </a:solidFill>
              </a:rPr>
              <a:t>Белка и Стрелка</a:t>
            </a:r>
            <a:endParaRPr lang="ru-RU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http://bm.img.com.ua/berlin/storage/orig/0/60/a32e2f093ce61f05b331a6fdbb68e6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6007" y="1124744"/>
            <a:ext cx="7073351" cy="53285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risovach.ru/upload/2013/03/generator/igrat-v-tanki-poka-lyubimyy-ushel_12975159_orig_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59993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chemeClr val="bg1"/>
                </a:solidFill>
              </a:rPr>
              <a:t>Катапультируемый контейнер</a:t>
            </a:r>
            <a:br>
              <a:rPr lang="ru-RU" i="1" dirty="0" smtClean="0">
                <a:solidFill>
                  <a:schemeClr val="bg1"/>
                </a:solidFill>
              </a:rPr>
            </a:br>
            <a:r>
              <a:rPr lang="ru-RU" i="1" dirty="0" smtClean="0">
                <a:solidFill>
                  <a:schemeClr val="bg1"/>
                </a:solidFill>
              </a:rPr>
              <a:t> Белки и Стрелки</a:t>
            </a:r>
            <a:endParaRPr lang="ru-RU" i="1" dirty="0">
              <a:solidFill>
                <a:schemeClr val="bg1"/>
              </a:solidFill>
            </a:endParaRPr>
          </a:p>
        </p:txBody>
      </p:sp>
      <p:pic>
        <p:nvPicPr>
          <p:cNvPr id="10242" name="Picture 2" descr="http://siberiantimes.com/PICTURES/OTHERS/space-dogs-Comet-Shutka/standard%20space%20dogs%20capsu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700808"/>
            <a:ext cx="7556073" cy="4824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risovach.ru/upload/2013/03/generator/igrat-v-tanki-poka-lyubimyy-ushel_12975159_orig_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59993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solidFill>
                  <a:schemeClr val="bg1"/>
                </a:solidFill>
              </a:rPr>
              <a:t>Успешное приземление</a:t>
            </a:r>
            <a:endParaRPr lang="ru-RU" i="1" dirty="0">
              <a:solidFill>
                <a:schemeClr val="bg1"/>
              </a:solidFill>
            </a:endParaRPr>
          </a:p>
        </p:txBody>
      </p:sp>
      <p:pic>
        <p:nvPicPr>
          <p:cNvPr id="20482" name="Picture 2" descr="http://cdn1.img22.ria.ru/images/90790/01/9079001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5" y="1181786"/>
            <a:ext cx="8208912" cy="53438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http://risovach.ru/upload/2013/03/generator/igrat-v-tanki-poka-lyubimyy-ushel_12975159_orig_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59993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i="1" dirty="0" smtClean="0">
                <a:solidFill>
                  <a:schemeClr val="bg1"/>
                </a:solidFill>
              </a:rPr>
              <a:t>Первый космический полёт</a:t>
            </a:r>
            <a:endParaRPr lang="ru-RU" sz="4800" i="1" dirty="0">
              <a:solidFill>
                <a:schemeClr val="bg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 </a:t>
            </a:r>
          </a:p>
          <a:p>
            <a:pPr algn="ctr">
              <a:buNone/>
            </a:pPr>
            <a:r>
              <a:rPr lang="ru-RU" sz="3600" b="1" i="1" dirty="0" smtClean="0">
                <a:solidFill>
                  <a:schemeClr val="bg1"/>
                </a:solidFill>
              </a:rPr>
              <a:t>Гагарин Юрий Алексеевич  </a:t>
            </a:r>
          </a:p>
          <a:p>
            <a:pPr algn="ctr">
              <a:buNone/>
            </a:pPr>
            <a:r>
              <a:rPr lang="ru-RU" i="1" dirty="0" smtClean="0">
                <a:solidFill>
                  <a:schemeClr val="bg1"/>
                </a:solidFill>
              </a:rPr>
              <a:t>12 апреля 1961 г.</a:t>
            </a:r>
          </a:p>
          <a:p>
            <a:pPr algn="ctr">
              <a:buNone/>
            </a:pPr>
            <a:r>
              <a:rPr lang="ru-RU" i="1" dirty="0" smtClean="0">
                <a:solidFill>
                  <a:schemeClr val="bg1"/>
                </a:solidFill>
              </a:rPr>
              <a:t>1 час 48 минут</a:t>
            </a:r>
            <a:endParaRPr lang="ru-RU" i="1" dirty="0">
              <a:solidFill>
                <a:schemeClr val="bg1"/>
              </a:solidFill>
            </a:endParaRPr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916832"/>
            <a:ext cx="4685905" cy="3799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130</Words>
  <Application>Microsoft Office PowerPoint</Application>
  <PresentationFormat>Экран (4:3)</PresentationFormat>
  <Paragraphs>43</Paragraphs>
  <Slides>15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История космонавтики</vt:lpstr>
      <vt:lpstr>«Спутник –  1»</vt:lpstr>
      <vt:lpstr>Снимок Земли из космоса</vt:lpstr>
      <vt:lpstr>Первая собака-космонавт, выведенная на орбиту Земли</vt:lpstr>
      <vt:lpstr>Слайд 5</vt:lpstr>
      <vt:lpstr>Белка и Стрелка</vt:lpstr>
      <vt:lpstr>Катапультируемый контейнер  Белки и Стрелки</vt:lpstr>
      <vt:lpstr>Успешное приземление</vt:lpstr>
      <vt:lpstr>Первый космический полёт</vt:lpstr>
      <vt:lpstr>«Восток – 1» -  первый космический аппарат, поднявший человека на околоземную орбиту.</vt:lpstr>
      <vt:lpstr>Первая женщина-космонавт</vt:lpstr>
      <vt:lpstr>Слайд 12</vt:lpstr>
      <vt:lpstr>«Луноход – 1» </vt:lpstr>
      <vt:lpstr>Первая космическая станция</vt:lpstr>
      <vt:lpstr>Автор: Талантова Ирина Николаевна   http://gsdmoldova.com http://www.liveinternet.ru http://litill.clan.su/news  http://astronaut.ru  http://englishrussia.com  http://rufact.org/wiki  Презентация опубликована на сайте - viki.rdf.ru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 апреля – Всемирный день авиации и космонавтики</dc:title>
  <cp:lastModifiedBy>Admin</cp:lastModifiedBy>
  <cp:revision>14</cp:revision>
  <dcterms:modified xsi:type="dcterms:W3CDTF">2014-04-06T19:12:47Z</dcterms:modified>
</cp:coreProperties>
</file>