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5" r:id="rId2"/>
    <p:sldId id="288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77" r:id="rId12"/>
    <p:sldId id="266" r:id="rId13"/>
    <p:sldId id="267" r:id="rId14"/>
    <p:sldId id="268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2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E0494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480" y="16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6AF5240-C18C-4464-BDE8-1D889D6E2882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B65E053-F20D-4B80-9DCF-1A7EF7C5A7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Click="0" advTm="1200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8;&#1077;&#1079;&#1077;&#1085;&#1090;&#1072;&#1094;&#1080;&#1103;%20&#1089;&#1072;&#1081;&#1090;%209%20&#1084;&#1072;&#1103;\den_pobedy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8588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Поклонимся великим тем годам…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Work\Рабочий стол\с днем победы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928662" y="1600200"/>
            <a:ext cx="6878974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den_pobed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2000"/>
  <p:timing>
    <p:tnLst>
      <p:par>
        <p:cTn id="1" dur="indefinite" restart="never" nodeType="tmRoot">
          <p:childTnLst>
            <p:audio>
              <p:cMediaNode numSld="999" showWhenStopped="0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76" y="152400"/>
            <a:ext cx="400024" cy="6333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00042"/>
            <a:ext cx="3657600" cy="562612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600" b="1" dirty="0" smtClean="0"/>
              <a:t>Провожала мать сыночка</a:t>
            </a:r>
          </a:p>
          <a:p>
            <a:pPr>
              <a:buNone/>
            </a:pPr>
            <a:r>
              <a:rPr lang="ru-RU" sz="1600" b="1" dirty="0" smtClean="0"/>
              <a:t>(Материнский наказ)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Провожала мать сыночка,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Крепко, крепко обняла.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Не отерла глаз платочком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Горьких слез не пролила.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Враг суровый угрожает,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Тучей черною идет.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Не одна я провожаю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Сына милого в поход.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Горевать мне нет причины: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Я не труса родила!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Отправляйся, сын орлиный,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На великие дела!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Не жалей, родимый, силы,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Бей злодеев до конца!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Я вспоила, я вскормила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Победителя-бойца.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Я даю тебе платочек,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Вытирай им пот и кровь.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В тот платочек, в узелочек,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Завязала я любовь.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Как герой, с врагом сражайся!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Все отдай за край родной!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К нам с победой возвращайся,</a:t>
            </a:r>
          </a:p>
          <a:p>
            <a:pPr>
              <a:buNone/>
            </a:pPr>
            <a:r>
              <a:rPr lang="ru-RU" sz="1500" dirty="0" smtClean="0">
                <a:cs typeface="Times New Roman" pitchFamily="18" charset="0"/>
              </a:rPr>
              <a:t>Мой сыночек дорогой!</a:t>
            </a:r>
          </a:p>
          <a:p>
            <a:pPr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P103010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6314" y="428604"/>
            <a:ext cx="3581737" cy="5357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357818" y="5967190"/>
            <a:ext cx="2536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Е.И.Самсонов. В пути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6072206"/>
            <a:ext cx="1112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 smtClean="0">
                <a:cs typeface="Times New Roman" pitchFamily="18" charset="0"/>
              </a:rPr>
              <a:t>С.Алымов</a:t>
            </a:r>
            <a:endParaRPr lang="ru-RU" sz="1400" b="1" dirty="0"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428604"/>
            <a:ext cx="2071702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000" b="1" dirty="0" smtClean="0">
                <a:latin typeface="+mn-lt"/>
                <a:cs typeface="Times New Roman" pitchFamily="18" charset="0"/>
              </a:rPr>
              <a:t>Огонек</a:t>
            </a:r>
            <a:br>
              <a:rPr lang="ru-RU" sz="2000" b="1" dirty="0" smtClean="0">
                <a:latin typeface="+mn-lt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Содержимое 4" descr="P103010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857232"/>
            <a:ext cx="3286148" cy="4500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857232"/>
            <a:ext cx="4519642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На позиции девушка провожала бойца,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Темной ночью </a:t>
            </a:r>
            <a:r>
              <a:rPr lang="ru-RU" sz="1400" dirty="0" err="1" smtClean="0">
                <a:cs typeface="Times New Roman" pitchFamily="18" charset="0"/>
              </a:rPr>
              <a:t>простилася</a:t>
            </a:r>
            <a:r>
              <a:rPr lang="ru-RU" sz="1400" dirty="0" smtClean="0">
                <a:cs typeface="Times New Roman" pitchFamily="18" charset="0"/>
              </a:rPr>
              <a:t> на ступеньках крыльца.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И пока за туманами видеть мог паренек,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На окошке на девичьем все горел огонек.</a:t>
            </a:r>
          </a:p>
          <a:p>
            <a:pPr>
              <a:buNone/>
            </a:pPr>
            <a:endParaRPr lang="ru-RU" sz="1400" dirty="0" smtClean="0"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Парня встретила славная фронтовая семья,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Всюду были товарищи, всюду были друзья,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Но знакомую улицу позабыть он не мог: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"Где ж ты, девушка милая, где ж ты, мой огонек?"</a:t>
            </a:r>
          </a:p>
          <a:p>
            <a:pPr>
              <a:buNone/>
            </a:pPr>
            <a:endParaRPr lang="ru-RU" sz="1400" dirty="0" smtClean="0"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И подруга далекая парню весточку шлет;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Что любовь ее девичья никогда не умрет.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Все, что было загадано, в свой исполнится срок, -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Не погаснет без времени золотой огонек.</a:t>
            </a:r>
          </a:p>
          <a:p>
            <a:pPr>
              <a:buNone/>
            </a:pPr>
            <a:endParaRPr lang="ru-RU" sz="1400" dirty="0" smtClean="0"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И просторно и радостно на душе у бойца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От такого хорошего от ее письмеца.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И врага ненавистного крепче бьет паренек</a:t>
            </a:r>
          </a:p>
          <a:p>
            <a:pPr>
              <a:buNone/>
            </a:pPr>
            <a:r>
              <a:rPr lang="ru-RU" sz="1400" dirty="0" smtClean="0">
                <a:cs typeface="Times New Roman" pitchFamily="18" charset="0"/>
              </a:rPr>
              <a:t>За любимую Родину, за родной огонек.</a:t>
            </a:r>
          </a:p>
          <a:p>
            <a:pPr algn="r">
              <a:buNone/>
            </a:pPr>
            <a:r>
              <a:rPr lang="ru-RU" sz="1400" b="1" dirty="0" smtClean="0">
                <a:cs typeface="Times New Roman" pitchFamily="18" charset="0"/>
              </a:rPr>
              <a:t>М.Исаковский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5786454"/>
            <a:ext cx="292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В.А. Сафронов. Прощание</a:t>
            </a:r>
            <a:endParaRPr lang="ru-RU" sz="1400" b="1" dirty="0"/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000108"/>
            <a:ext cx="1000132" cy="3714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5" name="Содержимое 4" descr="P103010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071546"/>
            <a:ext cx="4643470" cy="4357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4942" y="1500174"/>
            <a:ext cx="3571900" cy="371477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ru-RU" sz="1600" dirty="0" smtClean="0">
              <a:solidFill>
                <a:srgbClr val="000099"/>
              </a:solidFill>
              <a:cs typeface="Times New Roman" pitchFamily="18" charset="0"/>
            </a:endParaRPr>
          </a:p>
          <a:p>
            <a:pPr indent="360000" algn="just">
              <a:buNone/>
            </a:pPr>
            <a:r>
              <a:rPr lang="ru-RU" sz="1600" dirty="0" smtClean="0">
                <a:solidFill>
                  <a:srgbClr val="000066"/>
                </a:solidFill>
                <a:cs typeface="Times New Roman" pitchFamily="18" charset="0"/>
              </a:rPr>
              <a:t>   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Сердце наше всегда сострадает детям. Их боль – двойная боль наша, их горе - наше горе. </a:t>
            </a:r>
          </a:p>
          <a:p>
            <a:pPr indent="360000" algn="just">
              <a:buNone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    Не было в ту огненную пору своих и чужих детей, о всех в равной мере заботилась страна, стремясь хоть малой толикой вернуть им отнятое войной детство, одарить хоть крупицей радости. Вспомним тех, кто теплом своего сердца отогревал детские души сирот. Их подвигом в войне была доброта. 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5643578"/>
            <a:ext cx="4357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Д.В. Журавлев. Спасенные дети.</a:t>
            </a:r>
            <a:endParaRPr lang="ru-RU" sz="1400" b="1" dirty="0"/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76" y="152400"/>
            <a:ext cx="400024" cy="5619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928670"/>
            <a:ext cx="4059936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cs typeface="Times New Roman" pitchFamily="18" charset="0"/>
              </a:rPr>
              <a:t>Земля моя, я сын твоих берез.</a:t>
            </a:r>
          </a:p>
          <a:p>
            <a:pPr>
              <a:buNone/>
            </a:pPr>
            <a:r>
              <a:rPr lang="ru-RU" sz="1600" dirty="0" smtClean="0">
                <a:cs typeface="Times New Roman" pitchFamily="18" charset="0"/>
              </a:rPr>
              <a:t>Я землю русскую от недругов сберег.</a:t>
            </a:r>
          </a:p>
          <a:p>
            <a:pPr>
              <a:buNone/>
            </a:pPr>
            <a:r>
              <a:rPr lang="ru-RU" sz="1600" dirty="0" smtClean="0">
                <a:cs typeface="Times New Roman" pitchFamily="18" charset="0"/>
              </a:rPr>
              <a:t>Я отдал все, чтоб в рощах золотых</a:t>
            </a:r>
          </a:p>
          <a:p>
            <a:pPr>
              <a:buNone/>
            </a:pPr>
            <a:r>
              <a:rPr lang="ru-RU" sz="1600" dirty="0" smtClean="0">
                <a:cs typeface="Times New Roman" pitchFamily="18" charset="0"/>
              </a:rPr>
              <a:t>Вовек не замолкали соловьи.</a:t>
            </a:r>
          </a:p>
          <a:p>
            <a:pPr>
              <a:buNone/>
            </a:pPr>
            <a:r>
              <a:rPr lang="ru-RU" sz="1600" dirty="0" smtClean="0">
                <a:cs typeface="Times New Roman" pitchFamily="18" charset="0"/>
              </a:rPr>
              <a:t>Земля моя, я сын твоих берез.</a:t>
            </a:r>
          </a:p>
          <a:p>
            <a:pPr>
              <a:buNone/>
            </a:pPr>
            <a:r>
              <a:rPr lang="ru-RU" sz="1600" dirty="0" smtClean="0">
                <a:cs typeface="Times New Roman" pitchFamily="18" charset="0"/>
              </a:rPr>
              <a:t>Березки белые от бурь я уберег,</a:t>
            </a:r>
          </a:p>
          <a:p>
            <a:pPr>
              <a:buNone/>
            </a:pPr>
            <a:r>
              <a:rPr lang="ru-RU" sz="1600" dirty="0" smtClean="0">
                <a:cs typeface="Times New Roman" pitchFamily="18" charset="0"/>
              </a:rPr>
              <a:t>Чтоб вечно снились Родине моей</a:t>
            </a:r>
          </a:p>
          <a:p>
            <a:pPr>
              <a:buNone/>
            </a:pPr>
            <a:r>
              <a:rPr lang="ru-RU" sz="1600" dirty="0" smtClean="0">
                <a:cs typeface="Times New Roman" pitchFamily="18" charset="0"/>
              </a:rPr>
              <a:t>Березовые сны…</a:t>
            </a:r>
          </a:p>
          <a:p>
            <a:pPr>
              <a:buNone/>
            </a:pPr>
            <a:r>
              <a:rPr lang="ru-RU" sz="1600" b="1" dirty="0" err="1" smtClean="0">
                <a:cs typeface="Times New Roman" pitchFamily="18" charset="0"/>
              </a:rPr>
              <a:t>Г.Фере</a:t>
            </a:r>
            <a:endParaRPr lang="ru-RU" sz="1600" b="1" dirty="0">
              <a:cs typeface="Times New Roman" pitchFamily="18" charset="0"/>
            </a:endParaRPr>
          </a:p>
        </p:txBody>
      </p:sp>
      <p:pic>
        <p:nvPicPr>
          <p:cNvPr id="5" name="Содержимое 4" descr="P1030110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857232"/>
            <a:ext cx="3714776" cy="5000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786314" y="5929330"/>
            <a:ext cx="27950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/>
          </a:p>
          <a:p>
            <a:r>
              <a:rPr lang="ru-RU" sz="1400" b="1" dirty="0" smtClean="0"/>
              <a:t>     Ю.М.Бондаренко. Победа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3571876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(Из киноэпопеи «Великая Отечественная»)</a:t>
            </a:r>
            <a:endParaRPr lang="ru-RU" sz="1400" b="1" dirty="0"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42910" y="714355"/>
            <a:ext cx="428628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</a:t>
            </a:r>
            <a:endParaRPr lang="ru-RU" dirty="0"/>
          </a:p>
        </p:txBody>
      </p:sp>
      <p:pic>
        <p:nvPicPr>
          <p:cNvPr id="5" name="Содержимое 4" descr="P103011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568503"/>
            <a:ext cx="4786346" cy="4646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142852"/>
            <a:ext cx="3421756" cy="5953148"/>
          </a:xfrm>
          <a:effectLst>
            <a:glow rad="101600">
              <a:srgbClr val="FF0000">
                <a:alpha val="60000"/>
              </a:srgbClr>
            </a:glow>
          </a:effectLst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1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СОРОК ПЯТЫЙ</a:t>
            </a:r>
          </a:p>
          <a:p>
            <a:pPr>
              <a:buNone/>
            </a:pPr>
            <a:endParaRPr lang="ru-RU" sz="17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Блестят на солнце ордена,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Звенят торжественно медали, 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Гордится ими вся страна,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Они свободу отстояли. </a:t>
            </a:r>
          </a:p>
          <a:p>
            <a:pPr>
              <a:buNone/>
            </a:pPr>
            <a:endParaRPr lang="ru-RU" sz="1700" dirty="0" smtClean="0">
              <a:cs typeface="Times New Roman" pitchFamily="18" charset="0"/>
            </a:endParaRP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Всё меньше остаётся их,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 Седых защитников народа,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Что приближали счастья миг,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 К победе шли четыре года. </a:t>
            </a:r>
          </a:p>
          <a:p>
            <a:pPr>
              <a:buNone/>
            </a:pPr>
            <a:endParaRPr lang="ru-RU" sz="1700" dirty="0" smtClean="0">
              <a:cs typeface="Times New Roman" pitchFamily="18" charset="0"/>
            </a:endParaRP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 Их украшает седина, 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Сияют новые медали, 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В долгу пред ними вся страна, 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Тепла они не ощущали. </a:t>
            </a:r>
          </a:p>
          <a:p>
            <a:pPr>
              <a:buNone/>
            </a:pPr>
            <a:endParaRPr lang="ru-RU" sz="1700" dirty="0" smtClean="0">
              <a:cs typeface="Times New Roman" pitchFamily="18" charset="0"/>
            </a:endParaRP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 Мы за свободу шли на бой, 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Войны безусые солдаты, 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Чтоб защитить страну собой. 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Уводят мысли в сорок пятый...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1700" dirty="0" smtClean="0"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642910" y="5497454"/>
            <a:ext cx="4143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/>
              <a:t>В.А.Кутилин</a:t>
            </a:r>
            <a:r>
              <a:rPr lang="ru-RU" sz="1400" b="1" dirty="0" smtClean="0"/>
              <a:t>. Гости дорогие.</a:t>
            </a:r>
            <a:endParaRPr lang="ru-RU" sz="1400" b="1" dirty="0"/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5728"/>
            <a:ext cx="3657600" cy="5840435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ЖУРАВЛИ</a:t>
            </a:r>
          </a:p>
          <a:p>
            <a:pPr>
              <a:buNone/>
            </a:pPr>
            <a:endParaRPr lang="ru-RU" sz="29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Мне кажется порою, что солдаты,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С кровавых не пришедшие полей,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Не в землю эту полегли когда-то,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А превратились в белых журавлей.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Они до сей поры с времен тех дальних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Летят и подают нам голоса.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Не потому ль так часто и печально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Мы замолкаем, глядя в небеса?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Сегодня, предвечернею порою,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Я вижу, как в тумане журавли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Летят своим определенным строем,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Как по полям людьми они брели.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Они летят, свершают путь свой длинный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И выкликают чьи-то имена.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Не потому ли с кличем журавлиным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От века речь аварская сходна?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Летит, летит по небу клин усталый -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Летит в тумане на исходе дня,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И в том строю есть промежуток малый -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Быть может, это место для меня!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Настанет день, и с журавлиной стаей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Я поплыву в такой же сизой мгле,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Из-под небес по-птичьи окликая</a:t>
            </a:r>
          </a:p>
          <a:p>
            <a:pPr>
              <a:buNone/>
            </a:pPr>
            <a:r>
              <a:rPr lang="ru-RU" sz="3400" dirty="0" smtClean="0">
                <a:cs typeface="Times New Roman" pitchFamily="18" charset="0"/>
              </a:rPr>
              <a:t>Всех вас, кого оставил на земле.</a:t>
            </a:r>
          </a:p>
          <a:p>
            <a:endParaRPr lang="ru-RU" sz="2900" dirty="0">
              <a:cs typeface="Times New Roman" pitchFamily="18" charset="0"/>
            </a:endParaRPr>
          </a:p>
        </p:txBody>
      </p:sp>
      <p:pic>
        <p:nvPicPr>
          <p:cNvPr id="5" name="Содержимое 4" descr="P103012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3438" y="571480"/>
            <a:ext cx="3936996" cy="5340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42910" y="6143644"/>
            <a:ext cx="1582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cs typeface="Times New Roman" pitchFamily="18" charset="0"/>
              </a:rPr>
              <a:t>Расул Гамзатов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4876" y="6215082"/>
            <a:ext cx="39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В.П.Новиков. Проводите взглядом журавлей.</a:t>
            </a:r>
            <a:endParaRPr lang="ru-RU" sz="1400" b="1" dirty="0"/>
          </a:p>
        </p:txBody>
      </p:sp>
    </p:spTree>
  </p:cSld>
  <p:clrMapOvr>
    <a:masterClrMapping/>
  </p:clrMapOvr>
  <p:transition spd="slow" advClick="0" advTm="12000">
    <p:sndAc>
      <p:endSnd/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P103007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000108"/>
            <a:ext cx="3286148" cy="4857784"/>
          </a:xfrm>
        </p:spPr>
      </p:pic>
      <p:sp>
        <p:nvSpPr>
          <p:cNvPr id="5" name="TextBox 4"/>
          <p:cNvSpPr txBox="1"/>
          <p:nvPr/>
        </p:nvSpPr>
        <p:spPr>
          <a:xfrm>
            <a:off x="3857620" y="1285860"/>
            <a:ext cx="50006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Уважаемые ветераны!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Тепло и сердечно поздравляем Вас с Днем Победы в Великой Отечественной войне 1941-1945 годов!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Мы преклоняемся перед Вашим беспримерным мужеством. Ваш подвиг вызывает у нас чувство гордости, восхищения и искренней благодарности за возвращение Мира нашей Родине! 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От всего сердца желаем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Вам доброго здоровья, долголетия, благополучия, всеобщей заботы и внимания!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7972452" cy="128588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День Победы в памяти навек!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1571612"/>
            <a:ext cx="8086724" cy="4143404"/>
          </a:xfrm>
        </p:spPr>
        <p:txBody>
          <a:bodyPr>
            <a:normAutofit fontScale="85000" lnSpcReduction="20000"/>
          </a:bodyPr>
          <a:lstStyle/>
          <a:p>
            <a:pPr algn="just"/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60000" algn="just"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В календаре есть даты, навечно вписанные в героическую летопись нашей страны. Одна из них – </a:t>
            </a:r>
            <a:r>
              <a:rPr lang="ru-RU" sz="2400" b="1" dirty="0" smtClean="0">
                <a:solidFill>
                  <a:srgbClr val="C00000"/>
                </a:solidFill>
                <a:cs typeface="Times New Roman" pitchFamily="18" charset="0"/>
              </a:rPr>
              <a:t>День Великой Победы</a:t>
            </a:r>
            <a:r>
              <a:rPr lang="ru-RU" sz="2400" dirty="0" smtClean="0">
                <a:solidFill>
                  <a:srgbClr val="C00000"/>
                </a:solidFill>
                <a:cs typeface="Times New Roman" pitchFamily="18" charset="0"/>
              </a:rPr>
              <a:t>.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Все дальше в прошлое уходят годы Великой Отечественной войны. Но все зорче памятью сердца мы всматриваемся в них.  </a:t>
            </a:r>
          </a:p>
          <a:p>
            <a:pPr indent="360000" algn="just"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Уходят все дальше в историю сражения, зарубцовываются раны земли, нанесенные железом войны, на местах бывших пепелищ встают светлые города. Нетленна лишь Память наша о тех, кому обязаны мы свободой и счастьем. Память, прорастающая в каждом поколении новыми сильными побегами. Эта Память побуждает нас вновь и вновь идти маршрутами поиска, чтобы вернуть из неизвестности имена и дела павших солдат Великой Отечественной, чтобы трудом своим воздвигнуть символы вечной славы героям.</a:t>
            </a:r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ПИСЬМА, ОПАЛЕННЫЕ ВОЙНОЙ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P103006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6099" y="1500174"/>
            <a:ext cx="3901440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0562" y="1524000"/>
            <a:ext cx="4286280" cy="461964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indent="360000" algn="just">
              <a:buNone/>
            </a:pPr>
            <a:r>
              <a:rPr lang="ru-RU" sz="1800" b="1" i="1" spc="-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Давайте сядем и неторопливо прочтем эти письма - «</a:t>
            </a:r>
            <a:r>
              <a:rPr lang="ru-RU" sz="1800" b="1" i="1" spc="-15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треугольнички</a:t>
            </a:r>
            <a:r>
              <a:rPr lang="ru-RU" sz="1800" b="1" i="1" spc="-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со штемпелем полевой почты. Эти письма берегут в семьях как самую дорогую реликвию. Их перечитывают, чтобы снова услышать голос отца, брата, сына, чтобы встретиться с любимыми…</a:t>
            </a:r>
          </a:p>
          <a:p>
            <a:pPr indent="360000" algn="just">
              <a:buNone/>
            </a:pPr>
            <a:r>
              <a:rPr lang="ru-RU" sz="1800" b="1" i="1" spc="-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Фронтовые письма – это не только самые правдивые, самые верные документы военной поры. Это – завещание всем живым: никогда не допускать новых войн.</a:t>
            </a:r>
            <a:endParaRPr lang="ru-RU" sz="1800" b="1" i="1" spc="-15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Вечный долг живых – помнить о павших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1714488"/>
            <a:ext cx="4357718" cy="4357718"/>
          </a:xfrm>
        </p:spPr>
        <p:txBody>
          <a:bodyPr>
            <a:normAutofit fontScale="92500" lnSpcReduction="10000"/>
          </a:bodyPr>
          <a:lstStyle/>
          <a:p>
            <a:pPr indent="360000" algn="just">
              <a:buNone/>
            </a:pPr>
            <a:r>
              <a:rPr lang="ru-RU" sz="1800" dirty="0" smtClean="0"/>
              <a:t>      </a:t>
            </a:r>
            <a:r>
              <a:rPr lang="ru-RU" sz="1800" dirty="0" smtClean="0">
                <a:solidFill>
                  <a:schemeClr val="tx2"/>
                </a:solidFill>
              </a:rPr>
              <a:t>Великая Отечественная война     1941-1945 гг. – один из самых трудных и самых героических периодов в истории нашей Родины. Не все воины дошли до победного 45-го. Многие остались на берегах Волги, Буга, Днестра, у стен Сталинграда, Севастополя, Кракова, в самом Берлине. Но память о погибших живет и будет жить в наших сердцах. И эта память – солдатские письма. Бережно хранимые родными и близкими, с пометками: «Просмотрено военной цензурой». Как дороги они были тем, кому адресовались. Ими жили, их ждали. Письма солдат донесли до наших дней всю горечь войны. </a:t>
            </a:r>
            <a:endParaRPr lang="ru-RU" sz="1800" dirty="0">
              <a:solidFill>
                <a:schemeClr val="tx2"/>
              </a:solidFill>
            </a:endParaRPr>
          </a:p>
        </p:txBody>
      </p:sp>
      <p:pic>
        <p:nvPicPr>
          <p:cNvPr id="5" name="Содержимое 4" descr="P1030075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57752" y="1643050"/>
            <a:ext cx="4071965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86446" y="457200"/>
            <a:ext cx="2976554" cy="104297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  </a:t>
            </a:r>
            <a:r>
              <a:rPr lang="ru-RU" sz="1600" dirty="0" smtClean="0">
                <a:solidFill>
                  <a:srgbClr val="C00000"/>
                </a:solidFill>
              </a:rPr>
              <a:t>24 ноября 1944 г. </a:t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«ДЕЛО НЕ В ЖИЗНИ, А В ПОБЕДЕ!»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929322" y="2428868"/>
            <a:ext cx="2836726" cy="3786214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/>
              <a:t>Сегодня 24 ноября 1944г. Я нахожусь там, где писал. Посмотри на карту и увидишь. Город Краков – вот! Это наша цель, Софья!  Живу по-старому, т.е. хорошо. Изменений нет. Было, когда жизнь на нитке иголкой пришита была, но это ерунда. Дело не в жизни, а в победе! Это письмо второй раз принимаюсь писать… Софья! Пиши новости. Радости и слезы, где и чего. Думаю, Новый год встретим с Победой. И на Родину с Победой возвратимся мы домой. Жму руку. Ваш друг Виктор Парфенов.</a:t>
            </a:r>
            <a:endParaRPr lang="ru-RU" sz="1400" dirty="0"/>
          </a:p>
        </p:txBody>
      </p:sp>
      <p:pic>
        <p:nvPicPr>
          <p:cNvPr id="1026" name="Picture 2" descr="F:\DCIM\103_PANA\P10300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4797811" cy="571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286513" y="1714488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(Письмо солдата Виктора Парфенова из села </a:t>
            </a:r>
          </a:p>
          <a:p>
            <a:r>
              <a:rPr lang="ru-RU" sz="1200" dirty="0" smtClean="0"/>
              <a:t>Житное Астраханской области)</a:t>
            </a:r>
            <a:endParaRPr lang="ru-RU" sz="1200" dirty="0"/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По трудным фронтовым дорогам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043890" cy="4911741"/>
          </a:xfrm>
        </p:spPr>
        <p:txBody>
          <a:bodyPr>
            <a:normAutofit fontScale="85000" lnSpcReduction="20000"/>
          </a:bodyPr>
          <a:lstStyle/>
          <a:p>
            <a:pPr indent="360000" algn="just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В</a:t>
            </a:r>
            <a:r>
              <a:rPr lang="ru-RU" sz="1800" dirty="0" smtClean="0"/>
              <a:t> годы Великой Отечественной войны </a:t>
            </a:r>
            <a:r>
              <a:rPr lang="ru-RU" sz="1800" dirty="0" err="1" smtClean="0"/>
              <a:t>астраханцы</a:t>
            </a:r>
            <a:r>
              <a:rPr lang="ru-RU" sz="1800" dirty="0" smtClean="0"/>
              <a:t> были в первых рядах защитников Родины. Они проявляли мужество и героизм во всех фронтовых сражениях – в битве под Москвой, великой Сталинградской битве, Курском сражении и на завершающем этапе – Берлинской операции. </a:t>
            </a:r>
          </a:p>
          <a:p>
            <a:pPr indent="360000" algn="just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П</a:t>
            </a:r>
            <a:r>
              <a:rPr lang="ru-RU" sz="1800" dirty="0" smtClean="0"/>
              <a:t>ервые удары фашистских захватчиков приняли на себя пограничники. Погранзастава, начальником которой был </a:t>
            </a:r>
            <a:r>
              <a:rPr lang="ru-RU" sz="1800" dirty="0" err="1" smtClean="0"/>
              <a:t>астраханец</a:t>
            </a:r>
            <a:r>
              <a:rPr lang="ru-RU" sz="1800" dirty="0" smtClean="0"/>
              <a:t> Герой Советского Союза лейтенант Лопатин А.В., одиннадцать дней отбивала атаки фашистов, пока геройски не погибли все пограничники.</a:t>
            </a:r>
          </a:p>
          <a:p>
            <a:pPr indent="360000" algn="just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В</a:t>
            </a:r>
            <a:r>
              <a:rPr lang="ru-RU" sz="1800" dirty="0" smtClean="0"/>
              <a:t> первые дни войны в небе Родины совершил свой подвиг </a:t>
            </a:r>
            <a:r>
              <a:rPr lang="ru-RU" sz="1800" dirty="0" err="1" smtClean="0"/>
              <a:t>астраханец</a:t>
            </a:r>
            <a:r>
              <a:rPr lang="ru-RU" sz="1800" dirty="0" smtClean="0"/>
              <a:t> Герой Советского Союза Степан </a:t>
            </a:r>
            <a:r>
              <a:rPr lang="ru-RU" sz="1800" dirty="0" err="1" smtClean="0"/>
              <a:t>Здоровцев</a:t>
            </a:r>
            <a:r>
              <a:rPr lang="ru-RU" sz="1800" dirty="0" smtClean="0"/>
              <a:t>. </a:t>
            </a:r>
          </a:p>
          <a:p>
            <a:pPr indent="360000" algn="just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В</a:t>
            </a:r>
            <a:r>
              <a:rPr lang="ru-RU" sz="1800" dirty="0" smtClean="0"/>
              <a:t> битве под Москвой погиб смертью героя, сгорев в танке, танкист  Попов П.Д. Совершил подвиг и погиб наш земляк из Камызяка </a:t>
            </a:r>
            <a:r>
              <a:rPr lang="ru-RU" sz="1800" dirty="0" err="1" smtClean="0"/>
              <a:t>Шепетов</a:t>
            </a:r>
            <a:r>
              <a:rPr lang="ru-RU" sz="1800" dirty="0" smtClean="0"/>
              <a:t> И.В. </a:t>
            </a:r>
          </a:p>
          <a:p>
            <a:pPr indent="360000" algn="just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В</a:t>
            </a:r>
            <a:r>
              <a:rPr lang="ru-RU" sz="1800" dirty="0" smtClean="0"/>
              <a:t> крупнейшем сражении – Сталинградской битве – совершил свой подвиг танкист Герой Советского Союза </a:t>
            </a:r>
            <a:r>
              <a:rPr lang="ru-RU" sz="1800" dirty="0" err="1" smtClean="0"/>
              <a:t>астраханец</a:t>
            </a:r>
            <a:r>
              <a:rPr lang="ru-RU" sz="1800" dirty="0" smtClean="0"/>
              <a:t> Смирнов П.М., который вместе со своими товарищами сгорел в танке, но не сдался фашистам. </a:t>
            </a:r>
            <a:r>
              <a:rPr lang="ru-RU" sz="1800" dirty="0" err="1" smtClean="0"/>
              <a:t>Астраханец</a:t>
            </a:r>
            <a:r>
              <a:rPr lang="ru-RU" sz="1800" dirty="0" smtClean="0"/>
              <a:t> сержант </a:t>
            </a:r>
            <a:r>
              <a:rPr lang="ru-RU" sz="1800" dirty="0" err="1" smtClean="0"/>
              <a:t>Чигаров</a:t>
            </a:r>
            <a:r>
              <a:rPr lang="ru-RU" sz="1800" dirty="0" smtClean="0"/>
              <a:t> А.И. спас знамя части и погиб смертью героя. </a:t>
            </a:r>
          </a:p>
          <a:p>
            <a:pPr indent="360000" algn="just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В</a:t>
            </a:r>
            <a:r>
              <a:rPr lang="ru-RU" sz="1800" dirty="0" smtClean="0"/>
              <a:t> крупнейшем танковом  сражении на Орловско-Курской дуге совершил подвиг прославленный комбат Герой Советского Союза </a:t>
            </a:r>
            <a:r>
              <a:rPr lang="ru-RU" sz="1800" dirty="0" err="1" smtClean="0"/>
              <a:t>астраханец</a:t>
            </a:r>
            <a:r>
              <a:rPr lang="ru-RU" sz="1800" dirty="0" smtClean="0"/>
              <a:t> Сергеев А.А.</a:t>
            </a:r>
          </a:p>
          <a:p>
            <a:pPr indent="360000" algn="just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Б</a:t>
            </a:r>
            <a:r>
              <a:rPr lang="ru-RU" sz="1800" dirty="0" smtClean="0"/>
              <a:t>ессмертный подвиг совершил Герой Советского Союза </a:t>
            </a:r>
            <a:r>
              <a:rPr lang="ru-RU" sz="1800" dirty="0" err="1" smtClean="0"/>
              <a:t>астраханец</a:t>
            </a:r>
            <a:r>
              <a:rPr lang="ru-RU" sz="1800" dirty="0" smtClean="0"/>
              <a:t> Анатолий Зверев, закрыв грудью амбразуру вражеского дзота. </a:t>
            </a:r>
          </a:p>
          <a:p>
            <a:pPr indent="360000" algn="just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Н</a:t>
            </a:r>
            <a:r>
              <a:rPr lang="ru-RU" sz="1800" dirty="0" smtClean="0"/>
              <a:t>а завершающем этапе войны – в Берлинской операции – </a:t>
            </a:r>
            <a:r>
              <a:rPr lang="ru-RU" sz="1800" dirty="0" err="1" smtClean="0"/>
              <a:t>астраханцы</a:t>
            </a:r>
            <a:r>
              <a:rPr lang="ru-RU" sz="1800" dirty="0" smtClean="0"/>
              <a:t> в составе 28-й армии громили в логове врага Берлине здание гестапо, почтамт, имперскую канцелярию, министерство авиации. </a:t>
            </a:r>
            <a:endParaRPr lang="ru-RU" sz="1800" dirty="0"/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Военный альбом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Тот самый длинный день в году </a:t>
            </a:r>
          </a:p>
          <a:p>
            <a:pPr>
              <a:buNone/>
            </a:pPr>
            <a:r>
              <a:rPr lang="ru-RU" sz="1400" dirty="0" smtClean="0"/>
              <a:t>С его безоблачной погодой</a:t>
            </a:r>
          </a:p>
          <a:p>
            <a:pPr>
              <a:buNone/>
            </a:pPr>
            <a:r>
              <a:rPr lang="ru-RU" sz="1400" dirty="0" smtClean="0"/>
              <a:t>Нам выдал общую беду</a:t>
            </a:r>
          </a:p>
          <a:p>
            <a:pPr>
              <a:buNone/>
            </a:pPr>
            <a:r>
              <a:rPr lang="ru-RU" sz="1400" dirty="0" smtClean="0"/>
              <a:t>На всех, на все четыре года.</a:t>
            </a:r>
          </a:p>
          <a:p>
            <a:pPr algn="r">
              <a:buNone/>
            </a:pPr>
            <a:r>
              <a:rPr lang="ru-RU" sz="1400" dirty="0" smtClean="0"/>
              <a:t>К. Симонов</a:t>
            </a:r>
            <a:endParaRPr lang="ru-RU" sz="1400" dirty="0"/>
          </a:p>
        </p:txBody>
      </p:sp>
      <p:pic>
        <p:nvPicPr>
          <p:cNvPr id="5" name="Содержимое 4" descr="P1030119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1500174"/>
            <a:ext cx="4071966" cy="400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857752" y="5786454"/>
            <a:ext cx="3357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А.М. Самсонов. Присяга</a:t>
            </a:r>
            <a:endParaRPr lang="ru-RU" sz="1400" b="1" dirty="0"/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152400"/>
            <a:ext cx="1500198" cy="419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Содержимое 4" descr="P103010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928670"/>
            <a:ext cx="4714908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142852"/>
            <a:ext cx="3421756" cy="62865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ЖДИ МЕНЯ</a:t>
            </a:r>
            <a:r>
              <a:rPr lang="ru-RU" sz="1400" b="1" dirty="0" smtClean="0">
                <a:ea typeface="Arial Unicode MS" pitchFamily="34" charset="-128"/>
                <a:cs typeface="Arial Unicode MS" pitchFamily="34" charset="-128"/>
              </a:rPr>
              <a:t>, и я вернусь.</a:t>
            </a:r>
          </a:p>
          <a:p>
            <a:pPr>
              <a:buNone/>
            </a:pPr>
            <a:r>
              <a:rPr lang="ru-RU" sz="1400" b="1" dirty="0" smtClean="0">
                <a:ea typeface="Arial Unicode MS" pitchFamily="34" charset="-128"/>
                <a:cs typeface="Arial Unicode MS" pitchFamily="34" charset="-128"/>
              </a:rPr>
              <a:t>Только очень жди,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ЖДИ</a:t>
            </a:r>
            <a:r>
              <a:rPr lang="ru-RU" sz="1400" b="1" dirty="0" smtClean="0">
                <a:ea typeface="Arial Unicode MS" pitchFamily="34" charset="-128"/>
                <a:cs typeface="Arial Unicode MS" pitchFamily="34" charset="-128"/>
              </a:rPr>
              <a:t>, когда наводят грусть</a:t>
            </a:r>
          </a:p>
          <a:p>
            <a:pPr>
              <a:buNone/>
            </a:pPr>
            <a:r>
              <a:rPr lang="ru-RU" sz="1400" b="1" dirty="0" smtClean="0">
                <a:ea typeface="Arial Unicode MS" pitchFamily="34" charset="-128"/>
                <a:cs typeface="Arial Unicode MS" pitchFamily="34" charset="-128"/>
              </a:rPr>
              <a:t>Желтые дожди,</a:t>
            </a:r>
          </a:p>
          <a:p>
            <a:pPr>
              <a:buNone/>
            </a:pPr>
            <a:endParaRPr lang="ru-RU" sz="1400" b="1" dirty="0" smtClean="0"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ЖДИ</a:t>
            </a:r>
            <a:r>
              <a:rPr lang="ru-RU" sz="1400" b="1" dirty="0" smtClean="0">
                <a:ea typeface="Arial Unicode MS" pitchFamily="34" charset="-128"/>
                <a:cs typeface="Arial Unicode MS" pitchFamily="34" charset="-128"/>
              </a:rPr>
              <a:t>, когда снега метут,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ЖДИ</a:t>
            </a:r>
            <a:r>
              <a:rPr lang="ru-RU" sz="1400" b="1" dirty="0" smtClean="0">
                <a:ea typeface="Arial Unicode MS" pitchFamily="34" charset="-128"/>
                <a:cs typeface="Arial Unicode MS" pitchFamily="34" charset="-128"/>
              </a:rPr>
              <a:t>, когда жара,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ЖДИ</a:t>
            </a:r>
            <a:r>
              <a:rPr lang="ru-RU" sz="1400" b="1" dirty="0" smtClean="0">
                <a:ea typeface="Arial Unicode MS" pitchFamily="34" charset="-128"/>
                <a:cs typeface="Arial Unicode MS" pitchFamily="34" charset="-128"/>
              </a:rPr>
              <a:t>, когда других не ждут,</a:t>
            </a:r>
          </a:p>
          <a:p>
            <a:pPr>
              <a:buNone/>
            </a:pPr>
            <a:r>
              <a:rPr lang="ru-RU" sz="1400" b="1" dirty="0" smtClean="0">
                <a:ea typeface="Arial Unicode MS" pitchFamily="34" charset="-128"/>
                <a:cs typeface="Arial Unicode MS" pitchFamily="34" charset="-128"/>
              </a:rPr>
              <a:t>Позабыв вчера.</a:t>
            </a:r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ЖДИ МЕНЯ</a:t>
            </a:r>
            <a:r>
              <a:rPr lang="ru-RU" sz="1400" b="1" dirty="0" smtClean="0"/>
              <a:t>, и я вернусь,</a:t>
            </a:r>
          </a:p>
          <a:p>
            <a:pPr>
              <a:buNone/>
            </a:pPr>
            <a:r>
              <a:rPr lang="ru-RU" sz="1400" b="1" dirty="0" smtClean="0"/>
              <a:t>Всем смертям назло.</a:t>
            </a:r>
          </a:p>
          <a:p>
            <a:pPr>
              <a:buNone/>
            </a:pPr>
            <a:r>
              <a:rPr lang="ru-RU" sz="1400" b="1" dirty="0" smtClean="0"/>
              <a:t>Кто не  ждал меня, тот пусть</a:t>
            </a:r>
          </a:p>
          <a:p>
            <a:pPr>
              <a:buNone/>
            </a:pPr>
            <a:r>
              <a:rPr lang="ru-RU" sz="1400" b="1" dirty="0" smtClean="0"/>
              <a:t>Скажет: - Повезло.</a:t>
            </a:r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400" b="1" dirty="0" smtClean="0"/>
              <a:t>Не понять, не  ждавшим им,</a:t>
            </a:r>
          </a:p>
          <a:p>
            <a:pPr>
              <a:buNone/>
            </a:pPr>
            <a:r>
              <a:rPr lang="ru-RU" sz="1400" b="1" dirty="0" smtClean="0"/>
              <a:t>Как среди огня</a:t>
            </a:r>
          </a:p>
          <a:p>
            <a:pPr>
              <a:buNone/>
            </a:pPr>
            <a:r>
              <a:rPr lang="ru-RU" sz="1400" b="1" dirty="0" smtClean="0"/>
              <a:t>Ожиданием своим</a:t>
            </a:r>
          </a:p>
          <a:p>
            <a:pPr>
              <a:buNone/>
            </a:pPr>
            <a:r>
              <a:rPr lang="ru-RU" sz="1400" b="1" dirty="0" smtClean="0"/>
              <a:t>Ты спасла меня.</a:t>
            </a:r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400" b="1" dirty="0" smtClean="0"/>
              <a:t>Как я выжил, будем знать</a:t>
            </a:r>
          </a:p>
          <a:p>
            <a:pPr>
              <a:buNone/>
            </a:pPr>
            <a:r>
              <a:rPr lang="ru-RU" sz="1400" b="1" dirty="0" smtClean="0"/>
              <a:t>Только мы с тобой, -</a:t>
            </a:r>
          </a:p>
          <a:p>
            <a:pPr>
              <a:buNone/>
            </a:pPr>
            <a:r>
              <a:rPr lang="ru-RU" sz="1400" b="1" dirty="0" smtClean="0"/>
              <a:t>Просто ты умела ждать,</a:t>
            </a:r>
          </a:p>
          <a:p>
            <a:pPr>
              <a:buNone/>
            </a:pPr>
            <a:r>
              <a:rPr lang="ru-RU" sz="1400" b="1" dirty="0" smtClean="0"/>
              <a:t>Как никто другой.</a:t>
            </a:r>
          </a:p>
          <a:p>
            <a:pPr algn="r">
              <a:buNone/>
            </a:pPr>
            <a:endParaRPr lang="ru-RU" sz="1400" b="1" dirty="0" smtClean="0"/>
          </a:p>
          <a:p>
            <a:pPr>
              <a:buNone/>
            </a:pPr>
            <a:endParaRPr lang="ru-RU" sz="1400" dirty="0" smtClean="0"/>
          </a:p>
          <a:p>
            <a:pPr algn="r"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857224" y="5786454"/>
            <a:ext cx="428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В.А. Ульянов. Июнь сорок первого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572132" y="6357958"/>
            <a:ext cx="2428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 smtClean="0"/>
              <a:t>К. Симонов</a:t>
            </a:r>
            <a:endParaRPr lang="ru-RU" sz="1400" b="1" dirty="0"/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2054</TotalTime>
  <Words>1489</Words>
  <Application>Microsoft Office PowerPoint</Application>
  <PresentationFormat>Экран (4:3)</PresentationFormat>
  <Paragraphs>193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Техническая</vt:lpstr>
      <vt:lpstr>Поклонимся великим тем годам…</vt:lpstr>
      <vt:lpstr> </vt:lpstr>
      <vt:lpstr>Этот День Победы в памяти навек!</vt:lpstr>
      <vt:lpstr>ПИСЬМА, ОПАЛЕННЫЕ ВОЙНОЙ</vt:lpstr>
      <vt:lpstr>Вечный долг живых – помнить о павших</vt:lpstr>
      <vt:lpstr>   24 ноября 1944 г.   «ДЕЛО НЕ В ЖИЗНИ, А В ПОБЕДЕ!»</vt:lpstr>
      <vt:lpstr>По трудным фронтовым дорогам</vt:lpstr>
      <vt:lpstr>Военный альбом</vt:lpstr>
      <vt:lpstr> </vt:lpstr>
      <vt:lpstr>  </vt:lpstr>
      <vt:lpstr>    Огонек  </vt:lpstr>
      <vt:lpstr>  </vt:lpstr>
      <vt:lpstr>   </vt:lpstr>
      <vt:lpstr>          </vt:lpstr>
      <vt:lpstr>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Поклонимся великим тем годам</dc:title>
  <dc:creator>User</dc:creator>
  <cp:lastModifiedBy>123</cp:lastModifiedBy>
  <cp:revision>227</cp:revision>
  <dcterms:created xsi:type="dcterms:W3CDTF">2011-04-22T10:25:11Z</dcterms:created>
  <dcterms:modified xsi:type="dcterms:W3CDTF">2015-03-16T09:08:13Z</dcterms:modified>
</cp:coreProperties>
</file>