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notesSlides/notesSlide6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9"/>
  </p:notesMasterIdLst>
  <p:sldIdLst>
    <p:sldId id="256" r:id="rId2"/>
    <p:sldId id="320" r:id="rId3"/>
    <p:sldId id="257" r:id="rId4"/>
    <p:sldId id="264" r:id="rId5"/>
    <p:sldId id="260" r:id="rId6"/>
    <p:sldId id="262" r:id="rId7"/>
    <p:sldId id="267" r:id="rId8"/>
    <p:sldId id="265" r:id="rId9"/>
    <p:sldId id="311" r:id="rId10"/>
    <p:sldId id="336" r:id="rId11"/>
    <p:sldId id="337" r:id="rId12"/>
    <p:sldId id="338" r:id="rId13"/>
    <p:sldId id="339" r:id="rId14"/>
    <p:sldId id="340" r:id="rId15"/>
    <p:sldId id="342" r:id="rId16"/>
    <p:sldId id="341" r:id="rId17"/>
    <p:sldId id="344" r:id="rId18"/>
    <p:sldId id="345" r:id="rId19"/>
    <p:sldId id="269" r:id="rId20"/>
    <p:sldId id="273" r:id="rId21"/>
    <p:sldId id="346" r:id="rId22"/>
    <p:sldId id="289" r:id="rId23"/>
    <p:sldId id="291" r:id="rId24"/>
    <p:sldId id="290" r:id="rId25"/>
    <p:sldId id="292" r:id="rId26"/>
    <p:sldId id="286" r:id="rId27"/>
    <p:sldId id="281" r:id="rId28"/>
    <p:sldId id="282" r:id="rId29"/>
    <p:sldId id="293" r:id="rId30"/>
    <p:sldId id="347" r:id="rId31"/>
    <p:sldId id="348" r:id="rId32"/>
    <p:sldId id="349" r:id="rId33"/>
    <p:sldId id="350" r:id="rId34"/>
    <p:sldId id="351" r:id="rId35"/>
    <p:sldId id="352" r:id="rId36"/>
    <p:sldId id="353" r:id="rId37"/>
    <p:sldId id="32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CC006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63" autoAdjust="0"/>
    <p:restoredTop sz="85221" autoAdjust="0"/>
  </p:normalViewPr>
  <p:slideViewPr>
    <p:cSldViewPr>
      <p:cViewPr>
        <p:scale>
          <a:sx n="69" d="100"/>
          <a:sy n="69" d="100"/>
        </p:scale>
        <p:origin x="-1182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152" units="cm"/>
          <inkml:channel name="Y" type="integer" max="864" units="cm"/>
        </inkml:traceFormat>
        <inkml:channelProperties>
          <inkml:channelProperty channel="X" name="resolution" value="30" units="1/cm"/>
          <inkml:channelProperty channel="Y" name="resolution" value="30" units="1/cm"/>
        </inkml:channelProperties>
      </inkml:inkSource>
      <inkml:timestamp xml:id="ts0" timeString="2011-10-06T14:00:06.843"/>
    </inkml:context>
    <inkml:brush xml:id="br0">
      <inkml:brushProperty name="width" value="0.03528" units="cm"/>
      <inkml:brushProperty name="height" value="0.03528" units="cm"/>
      <inkml:brushProperty name="fitToCurve" value="1"/>
      <inkml:brushProperty name="ignorePressure" value="1"/>
    </inkml:brush>
  </inkml:definitions>
  <inkml:trace contextRef="#ctx0" brushRef="#br0">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152" units="cm"/>
          <inkml:channel name="Y" type="integer" max="864" units="cm"/>
        </inkml:traceFormat>
        <inkml:channelProperties>
          <inkml:channelProperty channel="X" name="resolution" value="30" units="1/cm"/>
          <inkml:channelProperty channel="Y" name="resolution" value="30" units="1/cm"/>
        </inkml:channelProperties>
      </inkml:inkSource>
      <inkml:timestamp xml:id="ts0" timeString="2011-10-06T14:00:17.906"/>
    </inkml:context>
    <inkml:brush xml:id="br0">
      <inkml:brushProperty name="width" value="0.03528" units="cm"/>
      <inkml:brushProperty name="height" value="0.03528" units="cm"/>
      <inkml:brushProperty name="fitToCurve" value="1"/>
      <inkml:brushProperty name="ignorePressure" value="1"/>
    </inkml:brush>
  </inkml:definitions>
  <inkml:trace contextRef="#ctx0" brushRef="#br0">65 197</inkml:trace>
  <inkml:trace contextRef="#ctx0" brushRef="#br0" timeOffset="328">43 153</inkml:trace>
  <inkml:trace contextRef="#ctx0" brushRef="#br0" timeOffset="797">0 0</inkml:trace>
  <inkml:trace contextRef="#ctx0" brushRef="#br0" timeOffset="1219">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152" units="cm"/>
          <inkml:channel name="Y" type="integer" max="864" units="cm"/>
        </inkml:traceFormat>
        <inkml:channelProperties>
          <inkml:channelProperty channel="X" name="resolution" value="30" units="1/cm"/>
          <inkml:channelProperty channel="Y" name="resolution" value="30" units="1/cm"/>
        </inkml:channelProperties>
      </inkml:inkSource>
      <inkml:timestamp xml:id="ts0" timeString="2011-10-06T14:00:28.500"/>
    </inkml:context>
    <inkml:brush xml:id="br0">
      <inkml:brushProperty name="width" value="0.03528" units="cm"/>
      <inkml:brushProperty name="height" value="0.03528" units="cm"/>
      <inkml:brushProperty name="fitToCurve" value="1"/>
      <inkml:brushProperty name="ignorePressure" value="1"/>
    </inkml:brush>
  </inkml:definitions>
  <inkml:trace contextRef="#ctx0" brushRef="#br0">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152" units="cm"/>
          <inkml:channel name="Y" type="integer" max="864" units="cm"/>
        </inkml:traceFormat>
        <inkml:channelProperties>
          <inkml:channelProperty channel="X" name="resolution" value="30" units="1/cm"/>
          <inkml:channelProperty channel="Y" name="resolution" value="30" units="1/cm"/>
        </inkml:channelProperties>
      </inkml:inkSource>
      <inkml:timestamp xml:id="ts0" timeString="2011-10-06T14:00:38.218"/>
    </inkml:context>
    <inkml:brush xml:id="br0">
      <inkml:brushProperty name="width" value="0.03528" units="cm"/>
      <inkml:brushProperty name="height" value="0.03528" units="cm"/>
      <inkml:brushProperty name="fitToCurve" value="1"/>
      <inkml:brushProperty name="ignorePressure" value="1"/>
    </inkml:brush>
  </inkml:definitions>
  <inkml:trace contextRef="#ctx0" brushRef="#br0">0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152" units="cm"/>
          <inkml:channel name="Y" type="integer" max="864" units="cm"/>
        </inkml:traceFormat>
        <inkml:channelProperties>
          <inkml:channelProperty channel="X" name="resolution" value="30" units="1/cm"/>
          <inkml:channelProperty channel="Y" name="resolution" value="30" units="1/cm"/>
        </inkml:channelProperties>
      </inkml:inkSource>
      <inkml:timestamp xml:id="ts0" timeString="2011-10-06T14:00:38.734"/>
    </inkml:context>
    <inkml:brush xml:id="br0">
      <inkml:brushProperty name="width" value="0.03528" units="cm"/>
      <inkml:brushProperty name="height" value="0.03528" units="cm"/>
      <inkml:brushProperty name="fitToCurve" value="1"/>
      <inkml:brushProperty name="ignorePressure" value="1"/>
    </inkml:brush>
  </inkml:definitions>
  <inkml:trace contextRef="#ctx0" brushRef="#br0">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D85304-2A94-4035-9441-95DC500C5BE7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274325-3306-4D33-A8BB-219FBDA09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00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274325-3306-4D33-A8BB-219FBDA0932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772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274325-3306-4D33-A8BB-219FBDA0932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455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274325-3306-4D33-A8BB-219FBDA0932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822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274325-3306-4D33-A8BB-219FBDA0932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539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274325-3306-4D33-A8BB-219FBDA0932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819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274325-3306-4D33-A8BB-219FBDA09321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481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://photos.vitebsk.by/data/media/12/kuznechik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customXml" Target="../ink/ink5.xml"/><Relationship Id="rId3" Type="http://schemas.openxmlformats.org/officeDocument/2006/relationships/slideLayout" Target="../slideLayouts/slideLayout7.xml"/><Relationship Id="rId7" Type="http://schemas.openxmlformats.org/officeDocument/2006/relationships/customXml" Target="../ink/ink2.xml"/><Relationship Id="rId12" Type="http://schemas.openxmlformats.org/officeDocument/2006/relationships/image" Target="../media/image43.em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4.png"/><Relationship Id="rId11" Type="http://schemas.openxmlformats.org/officeDocument/2006/relationships/customXml" Target="../ink/ink4.xml"/><Relationship Id="rId5" Type="http://schemas.openxmlformats.org/officeDocument/2006/relationships/image" Target="../media/image43.jpeg"/><Relationship Id="rId10" Type="http://schemas.openxmlformats.org/officeDocument/2006/relationships/image" Target="../media/image42.emf"/><Relationship Id="rId4" Type="http://schemas.openxmlformats.org/officeDocument/2006/relationships/notesSlide" Target="../notesSlides/notesSlide6.xml"/><Relationship Id="rId9" Type="http://schemas.openxmlformats.org/officeDocument/2006/relationships/customXml" Target="../ink/ink3.xml"/><Relationship Id="rId14" Type="http://schemas.openxmlformats.org/officeDocument/2006/relationships/image" Target="../media/image44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44;&#1086;&#1082;&#1091;&#1084;&#1099;\&#1056;&#1072;&#1073;&#1086;&#1095;&#1080;&#1081;%20&#1089;&#1090;&#1086;&#1083;\&#1057;%20&#1092;&#1083;&#1101;&#1096;&#1082;&#1080;\1%20&#1082;&#1083;&#1072;&#1089;&#1089;%20&#1040;.&#1040;.&#1055;&#1083;&#1077;&#1096;&#1072;&#1082;&#1086;&#1074;\&#1063;&#1058;&#1054;%20&#1048;%20&#1050;&#1058;&#1054;\&#1082;&#1090;&#1086;%20&#1090;&#1072;&#1082;&#1080;&#1077;%20&#1085;&#1072;&#1089;&#1077;&#1082;&#1086;&#1084;&#1099;&#1077;\&#1082;&#1086;&#1084;&#1072;&#1088;.wav" TargetMode="Externa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44;&#1086;&#1082;&#1091;&#1084;&#1099;\&#1056;&#1072;&#1073;&#1086;&#1095;&#1080;&#1081;%20&#1089;&#1090;&#1086;&#1083;\&#1057;%20&#1092;&#1083;&#1101;&#1096;&#1082;&#1080;\1%20&#1082;&#1083;&#1072;&#1089;&#1089;%20&#1040;.&#1040;.&#1055;&#1083;&#1077;&#1096;&#1072;&#1082;&#1086;&#1074;\&#1063;&#1058;&#1054;%20&#1048;%20&#1050;&#1058;&#1054;\&#1082;&#1090;&#1086;%20&#1090;&#1072;&#1082;&#1080;&#1077;%20&#1085;&#1072;&#1089;&#1077;&#1082;&#1086;&#1084;&#1099;&#1077;\&#1084;&#1091;&#1093;&#1072;.wav" TargetMode="Externa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11" Type="http://schemas.openxmlformats.org/officeDocument/2006/relationships/image" Target="../media/image4.jpg"/><Relationship Id="rId5" Type="http://schemas.openxmlformats.org/officeDocument/2006/relationships/image" Target="../media/image52.jpeg"/><Relationship Id="rId10" Type="http://schemas.openxmlformats.org/officeDocument/2006/relationships/image" Target="../media/image57.pn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04664"/>
            <a:ext cx="9144000" cy="792088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4400" b="1" spc="600" dirty="0" smtClean="0">
                <a:ln w="38100">
                  <a:noFill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«Такие разные насекомые»</a:t>
            </a:r>
            <a:endParaRPr lang="ru-RU" sz="4400" b="1" spc="600" dirty="0">
              <a:ln w="38100">
                <a:noFill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Картинка 14 из 3230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628800"/>
            <a:ext cx="5072066" cy="488908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16016" y="2060848"/>
            <a:ext cx="41764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Программные </a:t>
            </a:r>
            <a:r>
              <a:rPr lang="ru-RU" sz="2000" b="1" dirty="0" smtClean="0">
                <a:solidFill>
                  <a:srgbClr val="002060"/>
                </a:solidFill>
              </a:rPr>
              <a:t>задачи: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-  Познакомить детей с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   разнообразием насекомых;</a:t>
            </a:r>
          </a:p>
          <a:p>
            <a:pPr marL="285750" indent="-285750" algn="ctr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</a:rPr>
              <a:t>Сформировать представление о внешнем виде насекомых, особенностях строения, питания, окраса;</a:t>
            </a:r>
          </a:p>
          <a:p>
            <a:pPr marL="285750" indent="-285750" algn="ctr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</a:rPr>
              <a:t>Воспитывать чувство ответственности, любовь к окружающим природным объектам.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1453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3393742" y="3860612"/>
            <a:ext cx="832215" cy="51090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" name="Выноска-облако 13"/>
          <p:cNvSpPr/>
          <p:nvPr/>
        </p:nvSpPr>
        <p:spPr>
          <a:xfrm>
            <a:off x="214267" y="357158"/>
            <a:ext cx="8786874" cy="1571644"/>
          </a:xfrm>
          <a:prstGeom prst="cloudCallout">
            <a:avLst>
              <a:gd name="adj1" fmla="val -21869"/>
              <a:gd name="adj2" fmla="val 963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/>
              <a:t>У них всегда 3 пары </a:t>
            </a:r>
            <a:r>
              <a:rPr lang="ru-RU" sz="2400" b="1" dirty="0" smtClean="0"/>
              <a:t>ног, то </a:t>
            </a:r>
            <a:r>
              <a:rPr lang="ru-RU" sz="2400" b="1" dirty="0"/>
              <a:t>есть </a:t>
            </a:r>
            <a:r>
              <a:rPr lang="ru-RU" sz="2400" b="1" dirty="0" smtClean="0"/>
              <a:t>6  ножек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849" y="2457675"/>
            <a:ext cx="4206601" cy="4136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849813" y="1997351"/>
            <a:ext cx="10539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18208" y="2705237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16450" y="3844790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52320" y="5445224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28184" y="627322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63860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428596" y="1928802"/>
            <a:ext cx="8358217" cy="264319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 pitchFamily="34" charset="0"/>
              <a:buAutoNum type="arabicPeriod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214267" y="385596"/>
            <a:ext cx="8786874" cy="1571644"/>
          </a:xfrm>
          <a:prstGeom prst="cloudCallout">
            <a:avLst>
              <a:gd name="adj1" fmla="val -21869"/>
              <a:gd name="adj2" fmla="val 963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Как передвигаются насекомые?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06" y="1957240"/>
            <a:ext cx="5169277" cy="495494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6189983" y="5101769"/>
            <a:ext cx="2571800" cy="1000108"/>
          </a:xfrm>
          <a:prstGeom prst="cloudCallout">
            <a:avLst>
              <a:gd name="adj1" fmla="val -17286"/>
              <a:gd name="adj2" fmla="val 2925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ЛЕТАЮТ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424764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а 2 из 161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42910" y="5072074"/>
            <a:ext cx="2928958" cy="135732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Стрекоза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628729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D:\2 Оксана\1 класс А.А.Плешаков\ЧТО И КТО\кто такие насекомые\Новая папка\0_3ca8b_1e5d2a2a_XL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260648"/>
            <a:ext cx="8255808" cy="6396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Выноска-облако 5"/>
          <p:cNvSpPr/>
          <p:nvPr/>
        </p:nvSpPr>
        <p:spPr>
          <a:xfrm>
            <a:off x="971600" y="692696"/>
            <a:ext cx="2928958" cy="1357322"/>
          </a:xfrm>
          <a:prstGeom prst="cloudCallout">
            <a:avLst>
              <a:gd name="adj1" fmla="val 654"/>
              <a:gd name="adj2" fmla="val 17929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Божья коровка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4" descr="Картинка 189 из 9770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293096"/>
            <a:ext cx="4149297" cy="1860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2988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428596" y="1928802"/>
            <a:ext cx="8358217" cy="264319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 pitchFamily="34" charset="0"/>
              <a:buAutoNum type="arabicPeriod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971600" y="928694"/>
            <a:ext cx="2571800" cy="1000108"/>
          </a:xfrm>
          <a:prstGeom prst="cloudCallout">
            <a:avLst>
              <a:gd name="adj1" fmla="val -17286"/>
              <a:gd name="adj2" fmla="val 2925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ПРЫГАЮТ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348" y="453205"/>
            <a:ext cx="5006901" cy="41364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25" y="2853835"/>
            <a:ext cx="3333750" cy="3333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466571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2656"/>
            <a:ext cx="6961760" cy="6062815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5940152" y="5229200"/>
            <a:ext cx="2928958" cy="135732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Богомол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657821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428596" y="1928802"/>
            <a:ext cx="8358217" cy="264319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 pitchFamily="34" charset="0"/>
              <a:buAutoNum type="arabicPeriod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755576" y="471191"/>
            <a:ext cx="2571800" cy="1915114"/>
          </a:xfrm>
          <a:prstGeom prst="cloudCallout">
            <a:avLst>
              <a:gd name="adj1" fmla="val -17286"/>
              <a:gd name="adj2" fmla="val 2925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ПОЛЗАЮТ, ХОДЯТ,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БЕГАЮТ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08" y="2843808"/>
            <a:ext cx="3456384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541" y="296410"/>
            <a:ext cx="4654272" cy="3708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210434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0648"/>
            <a:ext cx="7056784" cy="5904656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5940152" y="5013176"/>
            <a:ext cx="2928958" cy="135732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Червяк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50870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а 4 из 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444764" y="-716571"/>
            <a:ext cx="5785913" cy="7740352"/>
          </a:xfrm>
          <a:prstGeom prst="rect">
            <a:avLst/>
          </a:prstGeom>
          <a:noFill/>
        </p:spPr>
      </p:pic>
      <p:sp>
        <p:nvSpPr>
          <p:cNvPr id="6" name="Выноска-облако 5"/>
          <p:cNvSpPr/>
          <p:nvPr/>
        </p:nvSpPr>
        <p:spPr>
          <a:xfrm>
            <a:off x="5940152" y="5013176"/>
            <a:ext cx="2928958" cy="135732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Клоп - солдатик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6691364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611560" y="332656"/>
            <a:ext cx="8318158" cy="2879180"/>
          </a:xfrm>
          <a:prstGeom prst="cloudCallout">
            <a:avLst>
              <a:gd name="adj1" fmla="val -21869"/>
              <a:gd name="adj2" fmla="val 963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Хотя насекомые очень разные, у них одни и те же части тела, и у всех насекомых  по шесть ног.  Значит, чтобы узнать, какое животное — насекомое,  а какое — нет, надо посчитать его ножки.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01008"/>
            <a:ext cx="2362350" cy="3009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4716016" y="332656"/>
            <a:ext cx="4000528" cy="3643338"/>
          </a:xfrm>
          <a:prstGeom prst="cloudCallout">
            <a:avLst>
              <a:gd name="adj1" fmla="val 16587"/>
              <a:gd name="adj2" fmla="val 6229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Однажды мне сказали, что я — насекомое.                             Кто такие насекомые? И правда ли, что я — насекомое?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8720"/>
            <a:ext cx="4012814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469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0463" y="2062185"/>
            <a:ext cx="7178163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Выноска-облако 3"/>
          <p:cNvSpPr/>
          <p:nvPr/>
        </p:nvSpPr>
        <p:spPr>
          <a:xfrm rot="810931">
            <a:off x="491668" y="218141"/>
            <a:ext cx="2928958" cy="1785950"/>
          </a:xfrm>
          <a:prstGeom prst="cloudCallout">
            <a:avLst>
              <a:gd name="adj1" fmla="val 83329"/>
              <a:gd name="adj2" fmla="val -325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Значит богомол – насекомое!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2051720" y="332656"/>
            <a:ext cx="3024336" cy="1296144"/>
          </a:xfrm>
          <a:prstGeom prst="cloudCallout">
            <a:avLst>
              <a:gd name="adj1" fmla="val -21869"/>
              <a:gd name="adj2" fmla="val 963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 паук?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35007"/>
            <a:ext cx="2362350" cy="3009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276872"/>
            <a:ext cx="5548777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0110588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214282" y="214290"/>
            <a:ext cx="8286808" cy="2428892"/>
          </a:xfrm>
          <a:prstGeom prst="cloudCallout">
            <a:avLst>
              <a:gd name="adj1" fmla="val -20849"/>
              <a:gd name="adj2" fmla="val 17692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Все насекомые питаются по-разному. Одни едят растения, другие – мельчайшую живность, третьи – и то, и другое. Некоторые питаются кровью.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148" name="Picture 4" descr="Картинка 246 из 264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65038">
            <a:off x="4245362" y="3736196"/>
            <a:ext cx="1756383" cy="2456479"/>
          </a:xfrm>
          <a:prstGeom prst="rect">
            <a:avLst/>
          </a:prstGeom>
          <a:noFill/>
        </p:spPr>
      </p:pic>
      <p:pic>
        <p:nvPicPr>
          <p:cNvPr id="6150" name="Picture 6" descr="Картинка 252 из 26406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903281">
            <a:off x="6185988" y="2187227"/>
            <a:ext cx="3159529" cy="2369647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04" y="2924944"/>
            <a:ext cx="2362350" cy="3009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611560" y="332656"/>
            <a:ext cx="5572164" cy="2571768"/>
          </a:xfrm>
          <a:prstGeom prst="cloudCallout">
            <a:avLst>
              <a:gd name="adj1" fmla="val -8599"/>
              <a:gd name="adj2" fmla="val 10847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Самка комара хоботком, словно шприцем, протыкает кожу и высасывает кровь.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7108" name="Picture 4" descr="Картинка 143 из 924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357562"/>
            <a:ext cx="5608737" cy="3235975"/>
          </a:xfrm>
          <a:prstGeom prst="rect">
            <a:avLst/>
          </a:prstGeom>
          <a:noFill/>
        </p:spPr>
      </p:pic>
      <p:pic>
        <p:nvPicPr>
          <p:cNvPr id="49156" name="Picture 4" descr="Картинка 98 из 21786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1652643"/>
            <a:ext cx="2928958" cy="1931117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22" y="3583760"/>
            <a:ext cx="2362350" cy="3009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827584" y="332656"/>
            <a:ext cx="5500726" cy="2286016"/>
          </a:xfrm>
          <a:prstGeom prst="cloudCallout">
            <a:avLst>
              <a:gd name="adj1" fmla="val -8510"/>
              <a:gd name="adj2" fmla="val 11638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Челюсти кузнечика, которыми он откусывает кусочки травы, действуют, как кусачки.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7106" name="Picture 2" descr="Картинка 31 из 398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V="1">
            <a:off x="3594256" y="3933056"/>
            <a:ext cx="3740677" cy="2714644"/>
          </a:xfrm>
          <a:prstGeom prst="rect">
            <a:avLst/>
          </a:prstGeom>
          <a:noFill/>
        </p:spPr>
      </p:pic>
      <p:pic>
        <p:nvPicPr>
          <p:cNvPr id="9" name="Picture 4" descr="Картинка 114 из 6085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76056" y="764704"/>
            <a:ext cx="3786182" cy="4010218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456586"/>
            <a:ext cx="2362350" cy="3009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611560" y="624361"/>
            <a:ext cx="5429288" cy="1928826"/>
          </a:xfrm>
          <a:prstGeom prst="cloudCallout">
            <a:avLst>
              <a:gd name="adj1" fmla="val -5174"/>
              <a:gd name="adj2" fmla="val 17120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Ротовые  органы мухи впитывают жидкость, как губка собирает воду.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7110" name="Picture 6" descr="Картинка 1 из 2406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95332" y="3981923"/>
            <a:ext cx="4429157" cy="2876077"/>
          </a:xfrm>
          <a:prstGeom prst="rect">
            <a:avLst/>
          </a:prstGeom>
          <a:noFill/>
        </p:spPr>
      </p:pic>
      <p:pic>
        <p:nvPicPr>
          <p:cNvPr id="48130" name="Picture 2" descr="Картинка 3 из 3114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726958"/>
            <a:ext cx="4355976" cy="3652458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71" y="3500438"/>
            <a:ext cx="2362350" cy="3009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Картинка 104 из 673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4700" y="3417879"/>
            <a:ext cx="4613109" cy="3440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Выноска-облако 2"/>
          <p:cNvSpPr/>
          <p:nvPr/>
        </p:nvSpPr>
        <p:spPr>
          <a:xfrm>
            <a:off x="2483768" y="56903"/>
            <a:ext cx="5214974" cy="2071702"/>
          </a:xfrm>
          <a:prstGeom prst="cloudCallout">
            <a:avLst>
              <a:gd name="adj1" fmla="val 20099"/>
              <a:gd name="adj2" fmla="val 10454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 вы думаете, почему                                       кузнечик зелёный,                         а шмель - пёстрый?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7892" name="Picture 4" descr="Картинка 14 из 677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80388" y="1791761"/>
            <a:ext cx="4127804" cy="3797614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567" y="1772816"/>
            <a:ext cx="2362350" cy="3009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755576" y="321447"/>
            <a:ext cx="5786478" cy="1714512"/>
          </a:xfrm>
          <a:prstGeom prst="cloudCallout">
            <a:avLst>
              <a:gd name="adj1" fmla="val -9162"/>
              <a:gd name="adj2" fmla="val 2026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Безобидного кузнечика не видно в зеленой траве.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4071942"/>
            <a:ext cx="71438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938" name="Picture 2" descr="Картинка 7 из 673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03641" y="2457456"/>
            <a:ext cx="5076825" cy="3800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37" y="3250589"/>
            <a:ext cx="2362350" cy="3009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438796" y="392885"/>
            <a:ext cx="8501122" cy="1857388"/>
          </a:xfrm>
          <a:prstGeom prst="cloudCallout">
            <a:avLst>
              <a:gd name="adj1" fmla="val -21515"/>
              <a:gd name="adj2" fmla="val 12834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Вооруженный жалом шмель не прячется, яркой окраской он как бы предупреждает врагов: не прикасайтесь, а то хуже будет!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4071942"/>
            <a:ext cx="71438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914" name="Picture 2" descr="Картинка 29 из 677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47817" y="2852936"/>
            <a:ext cx="5092101" cy="3828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01" y="3140968"/>
            <a:ext cx="2362350" cy="3009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764246" y="0"/>
            <a:ext cx="5214942" cy="4071942"/>
          </a:xfrm>
          <a:prstGeom prst="cloudCallout">
            <a:avLst>
              <a:gd name="adj1" fmla="val -2047"/>
              <a:gd name="adj2" fmla="val 4900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Божья коровка в момент опасности выпускает струю едких химических веществ с резким запахом. Своей окраской она предупреждает врагов: «Не прикасайтесь! Я несъедобная!»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4071942"/>
            <a:ext cx="71438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178" name="Picture 2" descr="Картинка 33 из 911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754733">
            <a:off x="4597852" y="3110009"/>
            <a:ext cx="4234578" cy="3281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988518"/>
            <a:ext cx="2016224" cy="2568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носка-облако 5"/>
          <p:cNvSpPr/>
          <p:nvPr/>
        </p:nvSpPr>
        <p:spPr>
          <a:xfrm>
            <a:off x="107504" y="116632"/>
            <a:ext cx="8572560" cy="3384376"/>
          </a:xfrm>
          <a:prstGeom prst="cloudCallout">
            <a:avLst>
              <a:gd name="adj1" fmla="val -22248"/>
              <a:gd name="adj2" fmla="val 6133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 вы думаете, какое из них — насекомое?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4293096"/>
            <a:ext cx="5422920" cy="2284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D:\2 Оксана\1 класс А.А.Плешаков\ЧТО И КТО\кто такие насекомые\Новая папка\кивсяк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40152" y="3309971"/>
            <a:ext cx="2952328" cy="196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9625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ртинка 13 из 67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5143504" y="4929198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кузнечик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26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12461675" y="168479788"/>
              <a:ext cx="0" cy="0"/>
            </p14:xfrm>
          </p:contentPart>
        </mc:Choice>
        <mc:Fallback xmlns="">
          <p:pic>
            <p:nvPicPr>
              <p:cNvPr id="1026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2461675" y="168479788"/>
                <a:ext cx="0" cy="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170748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а 16 из 732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пчела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пчела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8715404" y="6429396"/>
            <a:ext cx="304800" cy="3048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50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866188" y="6564313"/>
              <a:ext cx="23812" cy="71437"/>
            </p14:xfrm>
          </p:contentPart>
        </mc:Choice>
        <mc:Fallback xmlns="">
          <p:pic>
            <p:nvPicPr>
              <p:cNvPr id="2050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859791" y="6557884"/>
                <a:ext cx="36607" cy="842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051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0" y="67129025"/>
              <a:ext cx="0" cy="0"/>
            </p14:xfrm>
          </p:contentPart>
        </mc:Choice>
        <mc:Fallback xmlns="">
          <p:pic>
            <p:nvPicPr>
              <p:cNvPr id="2051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0" y="67129025"/>
                <a:ext cx="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052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6112013" y="174361475"/>
              <a:ext cx="0" cy="0"/>
            </p14:xfrm>
          </p:contentPart>
        </mc:Choice>
        <mc:Fallback xmlns="">
          <p:pic>
            <p:nvPicPr>
              <p:cNvPr id="2052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6112013" y="174361475"/>
                <a:ext cx="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53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1167388" y="180460650"/>
              <a:ext cx="0" cy="0"/>
            </p14:xfrm>
          </p:contentPart>
        </mc:Choice>
        <mc:Fallback xmlns="">
          <p:pic>
            <p:nvPicPr>
              <p:cNvPr id="2053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1167388" y="180460650"/>
                <a:ext cx="0" cy="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3579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а 18 из 67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7434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шмель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177795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ртинка 19 из 1108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886" cy="685800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557641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Картинка 4 из 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58291" y="-1158290"/>
            <a:ext cx="6858001" cy="9174583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286512" y="5715016"/>
            <a:ext cx="271464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клоп - солдатик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228146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Картинка 24 из 222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029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комар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комар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715404" y="642939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0927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а 211 из 325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6643702" y="5715016"/>
            <a:ext cx="2357454" cy="1000132"/>
          </a:xfrm>
          <a:prstGeom prst="cloudCallout">
            <a:avLst>
              <a:gd name="adj1" fmla="val -29061"/>
              <a:gd name="adj2" fmla="val 283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муха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муха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715404" y="642939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2485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1643042" y="5744002"/>
            <a:ext cx="7358114" cy="714380"/>
          </a:xfrm>
          <a:prstGeom prst="cloudCallout">
            <a:avLst>
              <a:gd name="adj1" fmla="val -52296"/>
              <a:gd name="adj2" fmla="val -27159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Кто из этих животных не является насекомым?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Picture 4" descr="Картинка 245 из 911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6215074" y="142852"/>
            <a:ext cx="2428892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Картинка 41 из 1651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71604" y="142852"/>
            <a:ext cx="2571768" cy="1915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Картинка 33 из 7257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6215074" y="3714752"/>
            <a:ext cx="2428892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Картинка 1 из 2178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29058" y="2071678"/>
            <a:ext cx="2286016" cy="1607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Картинка 3 из 6557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571604" y="3714751"/>
            <a:ext cx="2500330" cy="1928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571605" y="2071678"/>
            <a:ext cx="250033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071934" y="3714752"/>
            <a:ext cx="2143140" cy="191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 descr="Картинка 29 из 44040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143372" y="142852"/>
            <a:ext cx="2071702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215074" y="2071678"/>
            <a:ext cx="2428892" cy="1630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26355"/>
            <a:ext cx="1260277" cy="1605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а 1 из 580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487514"/>
            <a:ext cx="6680057" cy="5013176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5786446" y="5000636"/>
            <a:ext cx="2571800" cy="1000108"/>
          </a:xfrm>
          <a:prstGeom prst="cloudCallout">
            <a:avLst>
              <a:gd name="adj1" fmla="val -17286"/>
              <a:gd name="adj2" fmla="val 3252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2453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а 22 из 442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814" y="476672"/>
            <a:ext cx="6314442" cy="4738794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6357950" y="5072074"/>
            <a:ext cx="2571800" cy="1000108"/>
          </a:xfrm>
          <a:prstGeom prst="cloudCallout">
            <a:avLst>
              <a:gd name="adj1" fmla="val -17286"/>
              <a:gd name="adj2" fmla="val 2925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Паук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advTm="3843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107504" y="116632"/>
            <a:ext cx="4500594" cy="1928826"/>
          </a:xfrm>
          <a:prstGeom prst="cloudCallout">
            <a:avLst>
              <a:gd name="adj1" fmla="val -18451"/>
              <a:gd name="adj2" fmla="val 8644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 же узнать, какое из этих животных — насекомое?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6" descr="Картинка 500 из 674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1069118"/>
            <a:ext cx="6000760" cy="557216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660232" y="3284984"/>
            <a:ext cx="1285884" cy="28575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усики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97656" y="4677381"/>
            <a:ext cx="1357322" cy="4286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ГОЛОВА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28967" y="5558429"/>
            <a:ext cx="1643074" cy="5000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БРЮШКО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727" y="3007599"/>
            <a:ext cx="1643074" cy="50006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крылья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71695" y="6173671"/>
            <a:ext cx="1214446" cy="5000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лапки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0" y="1268760"/>
            <a:ext cx="7020272" cy="526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Выноска-облако 3"/>
          <p:cNvSpPr/>
          <p:nvPr/>
        </p:nvSpPr>
        <p:spPr>
          <a:xfrm>
            <a:off x="285720" y="0"/>
            <a:ext cx="3429024" cy="1643074"/>
          </a:xfrm>
          <a:prstGeom prst="cloudCallout">
            <a:avLst>
              <a:gd name="adj1" fmla="val 32458"/>
              <a:gd name="adj2" fmla="val -319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16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itchFamily="18" charset="0"/>
            </a:endParaRPr>
          </a:p>
          <a:p>
            <a:pPr lvl="0" algn="ctr"/>
            <a: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  <a:t>Шевелились у цветка</a:t>
            </a:r>
            <a:b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  <a:t>Все четыре лепестка.</a:t>
            </a:r>
            <a:b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  <a:t>Я сорвать его хотел, —</a:t>
            </a:r>
            <a:b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</a:rPr>
              <a:t>Он вспорхнул и улетел.</a:t>
            </a:r>
            <a:endPara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Выноска-облако 27"/>
          <p:cNvSpPr/>
          <p:nvPr/>
        </p:nvSpPr>
        <p:spPr>
          <a:xfrm>
            <a:off x="1115616" y="321447"/>
            <a:ext cx="2714644" cy="1571636"/>
          </a:xfrm>
          <a:prstGeom prst="cloudCallout">
            <a:avLst>
              <a:gd name="adj1" fmla="val -78952"/>
              <a:gd name="adj2" fmla="val 6578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Мы тоже насекомые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24944"/>
            <a:ext cx="47625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04002"/>
            <a:ext cx="5039732" cy="2483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202" y="3577406"/>
            <a:ext cx="3151254" cy="2651295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428596" y="1928802"/>
            <a:ext cx="8358217" cy="264319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 pitchFamily="34" charset="0"/>
              <a:buAutoNum type="arabicPeriod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928688" y="214313"/>
            <a:ext cx="7467621" cy="12144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Как отличить насекомых от других животных?</a:t>
            </a:r>
          </a:p>
        </p:txBody>
      </p:sp>
      <p:sp>
        <p:nvSpPr>
          <p:cNvPr id="14" name="Выноска-облако 13"/>
          <p:cNvSpPr/>
          <p:nvPr/>
        </p:nvSpPr>
        <p:spPr>
          <a:xfrm>
            <a:off x="214267" y="958076"/>
            <a:ext cx="8786874" cy="1571644"/>
          </a:xfrm>
          <a:prstGeom prst="cloudCallout">
            <a:avLst>
              <a:gd name="adj1" fmla="val -21869"/>
              <a:gd name="adj2" fmla="val 963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          Тело </a:t>
            </a:r>
            <a:r>
              <a:rPr lang="ru-RU" sz="2400" b="1" dirty="0">
                <a:solidFill>
                  <a:schemeClr val="tx1"/>
                </a:solidFill>
              </a:rPr>
              <a:t>разделено на 3  части-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               голова</a:t>
            </a:r>
            <a:r>
              <a:rPr lang="ru-RU" sz="2400" b="1" dirty="0">
                <a:solidFill>
                  <a:schemeClr val="tx1"/>
                </a:solidFill>
              </a:rPr>
              <a:t>, грудь, брюшко</a:t>
            </a:r>
          </a:p>
        </p:txBody>
      </p:sp>
      <p:pic>
        <p:nvPicPr>
          <p:cNvPr id="15" name="Рисунок 14" descr="C:\Users\Admin\Desktop\Приложения к тропе\иГРЫ зАГАДКИ\насекомые3\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00446"/>
            <a:ext cx="6631098" cy="3074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</TotalTime>
  <Words>265</Words>
  <Application>Microsoft Office PowerPoint</Application>
  <PresentationFormat>Экран (4:3)</PresentationFormat>
  <Paragraphs>65</Paragraphs>
  <Slides>37</Slides>
  <Notes>6</Notes>
  <HiddenSlides>6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dc:creator>Ирина</dc:creator>
  <cp:lastModifiedBy>1</cp:lastModifiedBy>
  <cp:revision>153</cp:revision>
  <dcterms:created xsi:type="dcterms:W3CDTF">2009-07-24T22:36:39Z</dcterms:created>
  <dcterms:modified xsi:type="dcterms:W3CDTF">2017-02-04T16:29:04Z</dcterms:modified>
</cp:coreProperties>
</file>