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94" r:id="rId3"/>
    <p:sldId id="295" r:id="rId4"/>
    <p:sldId id="287" r:id="rId5"/>
    <p:sldId id="258" r:id="rId6"/>
    <p:sldId id="289" r:id="rId7"/>
    <p:sldId id="259" r:id="rId8"/>
    <p:sldId id="260" r:id="rId9"/>
    <p:sldId id="261" r:id="rId10"/>
    <p:sldId id="262" r:id="rId11"/>
    <p:sldId id="286" r:id="rId12"/>
    <p:sldId id="263" r:id="rId13"/>
    <p:sldId id="276" r:id="rId14"/>
    <p:sldId id="275" r:id="rId15"/>
    <p:sldId id="272" r:id="rId16"/>
    <p:sldId id="270" r:id="rId17"/>
    <p:sldId id="271" r:id="rId18"/>
    <p:sldId id="266" r:id="rId19"/>
    <p:sldId id="264" r:id="rId20"/>
    <p:sldId id="279" r:id="rId21"/>
    <p:sldId id="280" r:id="rId22"/>
    <p:sldId id="278" r:id="rId23"/>
    <p:sldId id="283" r:id="rId24"/>
    <p:sldId id="284" r:id="rId25"/>
    <p:sldId id="290" r:id="rId26"/>
    <p:sldId id="285" r:id="rId27"/>
    <p:sldId id="277" r:id="rId28"/>
    <p:sldId id="288" r:id="rId29"/>
    <p:sldId id="298" r:id="rId30"/>
    <p:sldId id="257" r:id="rId31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  <p:clrMru>
    <a:srgbClr val="AE1517"/>
    <a:srgbClr val="FFFF00"/>
    <a:srgbClr val="7DD330"/>
    <a:srgbClr val="00CC00"/>
    <a:srgbClr val="0C7CD2"/>
    <a:srgbClr val="1F7EE7"/>
    <a:srgbClr val="CC0000"/>
    <a:srgbClr val="486DA2"/>
    <a:srgbClr val="6FAF1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85" autoAdjust="0"/>
    <p:restoredTop sz="83454" autoAdjust="0"/>
  </p:normalViewPr>
  <p:slideViewPr>
    <p:cSldViewPr>
      <p:cViewPr>
        <p:scale>
          <a:sx n="69" d="100"/>
          <a:sy n="69" d="100"/>
        </p:scale>
        <p:origin x="-138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56F24-558F-47DC-B50E-5A4215DB3A11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1C38D6-4487-4902-AD1B-603FF9D9F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670468-E1CA-4D1C-A4F3-6ECE473A5ACB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06CED-6A6D-4560-A15C-7F4724035DA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Румынии «снежного дедушку» зовут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Мош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Крэчун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Moş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Crăciun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Он очень похож на нашего Деда Мороза. </a:t>
            </a:r>
          </a:p>
          <a:p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chemeClr val="bg1"/>
                </a:solidFill>
              </a:rPr>
              <a:t>В Италии к детям приходит старушка </a:t>
            </a:r>
            <a:r>
              <a:rPr lang="ru-RU" dirty="0" err="1" smtClean="0">
                <a:solidFill>
                  <a:schemeClr val="bg1"/>
                </a:solidFill>
              </a:rPr>
              <a:t>Бефана</a:t>
            </a:r>
            <a:r>
              <a:rPr lang="ru-RU" dirty="0" smtClean="0">
                <a:solidFill>
                  <a:schemeClr val="bg1"/>
                </a:solidFill>
              </a:rPr>
              <a:t>. В новогоднюю ночь она прилетает в дома через дымоход и приносит хорошим детям подарки, а непослушным достается только зола. </a:t>
            </a:r>
          </a:p>
          <a:p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 Стране Басков Деда Мороза зовут </a:t>
            </a:r>
            <a:r>
              <a:rPr lang="ru-RU" dirty="0" err="1" smtClean="0">
                <a:solidFill>
                  <a:schemeClr val="bg1"/>
                </a:solidFill>
              </a:rPr>
              <a:t>Олентцеро</a:t>
            </a:r>
            <a:r>
              <a:rPr lang="ru-RU" dirty="0" smtClean="0">
                <a:solidFill>
                  <a:schemeClr val="bg1"/>
                </a:solidFill>
              </a:rPr>
              <a:t>. Он одет в национальную </a:t>
            </a:r>
            <a:r>
              <a:rPr lang="ru-RU" dirty="0" err="1" smtClean="0">
                <a:solidFill>
                  <a:schemeClr val="bg1"/>
                </a:solidFill>
              </a:rPr>
              <a:t>домотканную</a:t>
            </a:r>
            <a:r>
              <a:rPr lang="ru-RU" dirty="0" smtClean="0">
                <a:solidFill>
                  <a:schemeClr val="bg1"/>
                </a:solidFill>
              </a:rPr>
              <a:t> одежду и носит с собой фляжку хорошего испанского вина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На Кипре Деда Мороза зовут Василий.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Одзи-сан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ходит в красном тулупе и внешне очень напоминает Санта Клауса. Этот зимний волшебник привозит детям подарки на корабле по морю.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Узбекистане его зовут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Корбобо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Qorbobo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дословно "Снежный Дед"). Он одет в полосатый халат и красную тюбетейку. В кишлаки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Корбобо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въезжает на ослике, навьюченном мешками с новогодними подарками. </a:t>
            </a:r>
          </a:p>
          <a:p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Аяз</a:t>
            </a:r>
            <a:r>
              <a:rPr lang="ru-RU" dirty="0" smtClean="0"/>
              <a:t> </a:t>
            </a:r>
            <a:r>
              <a:rPr lang="ru-RU" dirty="0" err="1" smtClean="0"/>
              <a:t>Ата</a:t>
            </a:r>
            <a:r>
              <a:rPr lang="ru-RU" dirty="0" smtClean="0"/>
              <a:t> - так называют Деда Мороза в Казахстане. </a:t>
            </a:r>
            <a:r>
              <a:rPr lang="ru-RU" dirty="0" err="1" smtClean="0"/>
              <a:t>Аяз</a:t>
            </a:r>
            <a:r>
              <a:rPr lang="ru-RU" dirty="0" smtClean="0"/>
              <a:t> </a:t>
            </a:r>
            <a:r>
              <a:rPr lang="ru-RU" dirty="0" err="1" smtClean="0"/>
              <a:t>Ата</a:t>
            </a:r>
            <a:r>
              <a:rPr lang="ru-RU" dirty="0" smtClean="0"/>
              <a:t> – это дословный перевод, который звучит как Дедушка Мороз. </a:t>
            </a:r>
            <a:r>
              <a:rPr lang="ru-RU" dirty="0" err="1" smtClean="0"/>
              <a:t>Аяз</a:t>
            </a:r>
            <a:r>
              <a:rPr lang="ru-RU" dirty="0" smtClean="0"/>
              <a:t> </a:t>
            </a:r>
            <a:r>
              <a:rPr lang="ru-RU" dirty="0" err="1" smtClean="0"/>
              <a:t>Ата</a:t>
            </a:r>
            <a:r>
              <a:rPr lang="ru-RU" dirty="0" smtClean="0"/>
              <a:t> появился как результат влияния западной культуры. Ведь много веков празднования Нового Года в зимнее время в казахской степи не было. О происхождении </a:t>
            </a:r>
            <a:r>
              <a:rPr lang="ru-RU" dirty="0" err="1" smtClean="0"/>
              <a:t>Аяз</a:t>
            </a:r>
            <a:r>
              <a:rPr lang="ru-RU" dirty="0" smtClean="0"/>
              <a:t> </a:t>
            </a:r>
            <a:r>
              <a:rPr lang="ru-RU" dirty="0" err="1" smtClean="0"/>
              <a:t>Ата</a:t>
            </a:r>
            <a:r>
              <a:rPr lang="ru-RU" dirty="0" smtClean="0"/>
              <a:t> постоянно идут споры. Есть мнение, что его прототипом стал </a:t>
            </a:r>
            <a:r>
              <a:rPr lang="ru-RU" dirty="0" err="1" smtClean="0"/>
              <a:t>Коркыт-ата</a:t>
            </a:r>
            <a:r>
              <a:rPr lang="ru-RU" dirty="0" smtClean="0"/>
              <a:t> - мыслитель, философ, сказитель, основоположник казахской струнно-смычковой музыки.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Добрый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дед Кыш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Бабай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с которым всегда приходит его снежная внучка — Кар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Кызы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поздравляет детишек с Новым годом в Татарстане. Костюм у этого зимнего волшебника – синий. У Кыш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Бабая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белая бородка, хитрые глаза и очень добрая улыбка.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Новогодние действа с участием Кыш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Бабая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Татарстане сопровождаются присутствием персонажей из татарских народных сказок —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Шурале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Батыр, Шайтан. Кыш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Бабай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так же, как и наш Дед Мороз, дарит детям подарки – их у него всегда полный мешок.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Эхээ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Дьыл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имеет прекрасного и сильного помощника – огромного быка. Каждую осень этот бык выходит из океана и старается отрастить большие рога. Чем длиннее вырастет рог у этого быка – тем крепче будет мороз в Якутии.</a:t>
            </a:r>
          </a:p>
          <a:p>
            <a:endParaRPr lang="ru-R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Этот зимний волшебник ходит в богато украшенном, очень красивом национальном костюме сказочных героев Тувы. Этот тувинский зимний волшебник имеет собственную резиденцию – в скором будущем к ней будет построен культурно-развлекательный центр.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Сопровождает </a:t>
            </a:r>
            <a:r>
              <a:rPr lang="ru-RU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Соок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Ирей матушка-зима по имени </a:t>
            </a:r>
            <a:r>
              <a:rPr lang="ru-RU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Тугэни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Энекэн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Главный Дед Мороз Тувы дарит детям подарки. Раздает сладости, он умеет также сдерживать морозы и дарить людям хорошую погоду.</a:t>
            </a:r>
            <a:b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Вы его хорошо знаете - каждый год он поздравляет Вас с Новым годом и дарит подарки. У него в руках хрустальный посох с головой быка - символ плодородия и счастья. Он ездит в расписных санях, запряженных тройкой белоснежных коней. Снегурочка - это внучка Деда Мороза, которую слепили из снега.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Удмуртский великан Тол </a:t>
            </a:r>
            <a:r>
              <a:rPr lang="ru-RU" dirty="0" err="1" smtClean="0"/>
              <a:t>Бабай</a:t>
            </a:r>
            <a:r>
              <a:rPr lang="ru-RU" dirty="0" smtClean="0"/>
              <a:t>, самый младший в семье великанов, в совершенстве владеет языками животных и птиц, он долгие десятки лет изучал пользу растений и стал главным охранником природы этого красивого края.</a:t>
            </a:r>
          </a:p>
          <a:p>
            <a:r>
              <a:rPr lang="ru-RU" dirty="0" smtClean="0"/>
              <a:t>К людям Тол </a:t>
            </a:r>
            <a:r>
              <a:rPr lang="ru-RU" dirty="0" err="1" smtClean="0"/>
              <a:t>Бабай</a:t>
            </a:r>
            <a:r>
              <a:rPr lang="ru-RU" dirty="0" smtClean="0"/>
              <a:t> приходит не только в Новый год, он встречается с ними всегда, 365 дней в году, даря подарки и рассказывая о природе Карелии. Подарки для детей и взрослых Тол </a:t>
            </a:r>
            <a:r>
              <a:rPr lang="ru-RU" dirty="0" err="1" smtClean="0"/>
              <a:t>Бабай</a:t>
            </a:r>
            <a:r>
              <a:rPr lang="ru-RU" dirty="0" smtClean="0"/>
              <a:t> носит в берестяном коробе за спиной.</a:t>
            </a:r>
            <a:endParaRPr lang="ru-RU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Это – младший брат Деда Мороза, ведь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Паккайне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молод и не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исмеет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бороды. У него есть постоянное место проживания недалеко от Петрозаводска, в чуме.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Паккайне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Имеет темные волосы, он облачается в белые одежды, светлый тулуп, красную накидку и синие рукавицы.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Паккайне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дарит детишкам Карелии подарки, сладости и журит за непослушание самых озорных.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 этого зимнего волшебника есть постоянная прописка на Ямале, в городе Салехарде. Хотя Ямал </a:t>
            </a:r>
            <a:r>
              <a:rPr lang="ru-RU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Ири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вышел из древних легенд коренных Северных народов, сегодня он живет вполне современной жизнью, пользуется интернетом и телефоном.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Стуча в свой волшебный бубен, Ямал </a:t>
            </a:r>
            <a:r>
              <a:rPr lang="ru-RU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Ири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отгоняет злые силы. Если прикоснуться к волшебному посоху Ямал </a:t>
            </a:r>
            <a:r>
              <a:rPr lang="ru-RU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Ири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то все загаданные желания исполнятся. Одежда Ямал </a:t>
            </a:r>
            <a:r>
              <a:rPr lang="ru-RU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Ири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это традиционное одеяние северных народов: малица, кисы и украшения из костей мамонта.</a:t>
            </a:r>
            <a:endParaRPr lang="ru-RU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Вот уж если «Новых годов» за год в разных странах насчитывается немало, то, что уж вещать о Дедах Морозах! Этот популярный Дед бродит не по родным лесам и селам, но и успевает в новогоднюю ночь порадовать своим присутствием всех, кто его ожидает и искренне верит в то, что Дед Мороз всенепременно придет! Так какие же они «заморские Деды Морозы» и где обитают?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разных странах и у разных народов существуют свои новогодние и рождественские персонажи — аналоги русского Деда Мороза. 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США, Канаде, Великобритании и странах Западной Европы его зовут Санта-Клаус.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Он одет в красную курточку, отороченную белым мехом и в красные шаровары. На голове — красный колпак. </a:t>
            </a:r>
          </a:p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Финляндии новогоднего деда зовут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Йоулупукки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Он носит высокую конусообразную шапку, длинные волосы и красную одежду. Его окружают гномы в островерхих шапочках и накидках, отороченных белым мехом.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Имя этого зимнего волшебника переводится, как «Рождественский дед». Дом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Йоулупукки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стоит на высокой горе, в нем живет также его жена – добрая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Муори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Помогают по хозяйству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Йоулупукки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семейство трудолюбивых гномов.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Сам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Йоулупукки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носит куртку, сшитую из козлиной шкуры, широкий пояс из кожи, а также красный колпак.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 в Эстонии Деда Мороза зовут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Йыулувана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он похож на своего финского родственника. </a:t>
            </a:r>
          </a:p>
          <a:p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 Швеции два Деда Мороза: сутулый дед с шишковатым носом — </a:t>
            </a:r>
            <a:r>
              <a:rPr lang="ru-RU" dirty="0" err="1" smtClean="0">
                <a:solidFill>
                  <a:schemeClr val="bg1"/>
                </a:solidFill>
              </a:rPr>
              <a:t>Юлтомтен</a:t>
            </a:r>
            <a:r>
              <a:rPr lang="ru-RU" dirty="0" smtClean="0">
                <a:solidFill>
                  <a:schemeClr val="bg1"/>
                </a:solidFill>
              </a:rPr>
              <a:t> и карлик </a:t>
            </a:r>
            <a:r>
              <a:rPr lang="ru-RU" dirty="0" err="1" smtClean="0">
                <a:solidFill>
                  <a:schemeClr val="bg1"/>
                </a:solidFill>
              </a:rPr>
              <a:t>Юлниссаар</a:t>
            </a:r>
            <a:r>
              <a:rPr lang="ru-RU" dirty="0" smtClean="0">
                <a:solidFill>
                  <a:schemeClr val="bg1"/>
                </a:solidFill>
              </a:rPr>
              <a:t>. И тот, и другой под Новый год ходят по домам и оставляют подарки на подоконниках. 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0066"/>
                </a:solidFill>
                <a:cs typeface="Arial" charset="0"/>
              </a:rPr>
              <a:t>В</a:t>
            </a:r>
            <a:r>
              <a:rPr lang="ru-RU" dirty="0" smtClean="0">
                <a:solidFill>
                  <a:schemeClr val="accent2"/>
                </a:solidFill>
                <a:cs typeface="Arial" charset="0"/>
              </a:rPr>
              <a:t> </a:t>
            </a:r>
            <a:r>
              <a:rPr lang="ru-RU" sz="1400" b="1" dirty="0" smtClean="0">
                <a:solidFill>
                  <a:srgbClr val="A50021"/>
                </a:solidFill>
                <a:cs typeface="Arial" charset="0"/>
              </a:rPr>
              <a:t>Дании</a:t>
            </a:r>
            <a:r>
              <a:rPr lang="ru-RU" dirty="0" smtClean="0">
                <a:solidFill>
                  <a:srgbClr val="A50021"/>
                </a:solidFill>
                <a:cs typeface="Arial" charset="0"/>
              </a:rPr>
              <a:t> </a:t>
            </a:r>
            <a:r>
              <a:rPr lang="ru-RU" dirty="0" smtClean="0">
                <a:solidFill>
                  <a:srgbClr val="000066"/>
                </a:solidFill>
                <a:cs typeface="Arial" charset="0"/>
              </a:rPr>
              <a:t>два Дедов Морозов</a:t>
            </a:r>
            <a:r>
              <a:rPr lang="en-US" dirty="0" smtClean="0">
                <a:solidFill>
                  <a:srgbClr val="000066"/>
                </a:solidFill>
                <a:cs typeface="Arial" charset="0"/>
              </a:rPr>
              <a:t>:</a:t>
            </a:r>
            <a:r>
              <a:rPr lang="ru-RU" dirty="0" smtClean="0">
                <a:solidFill>
                  <a:schemeClr val="accent2"/>
                </a:solidFill>
                <a:cs typeface="Arial" charset="0"/>
              </a:rPr>
              <a:t> </a:t>
            </a:r>
            <a:r>
              <a:rPr lang="ru-RU" sz="1400" b="1" dirty="0" err="1" smtClean="0">
                <a:solidFill>
                  <a:srgbClr val="A50021"/>
                </a:solidFill>
                <a:cs typeface="Arial" charset="0"/>
              </a:rPr>
              <a:t>Юлеманден</a:t>
            </a:r>
            <a:r>
              <a:rPr lang="ru-RU" dirty="0" smtClean="0">
                <a:solidFill>
                  <a:schemeClr val="accent2"/>
                </a:solidFill>
                <a:cs typeface="Arial" charset="0"/>
              </a:rPr>
              <a:t> </a:t>
            </a:r>
            <a:r>
              <a:rPr lang="ru-RU" dirty="0" smtClean="0">
                <a:solidFill>
                  <a:srgbClr val="000066"/>
                </a:solidFill>
                <a:cs typeface="Arial" charset="0"/>
              </a:rPr>
              <a:t>и</a:t>
            </a:r>
            <a:r>
              <a:rPr lang="ru-RU" dirty="0" smtClean="0">
                <a:solidFill>
                  <a:schemeClr val="accent2"/>
                </a:solidFill>
                <a:cs typeface="Arial" charset="0"/>
              </a:rPr>
              <a:t> </a:t>
            </a:r>
            <a:r>
              <a:rPr lang="ru-RU" sz="1400" b="1" dirty="0" err="1" smtClean="0">
                <a:solidFill>
                  <a:srgbClr val="A50021"/>
                </a:solidFill>
                <a:cs typeface="Arial" charset="0"/>
              </a:rPr>
              <a:t>Юлениссе</a:t>
            </a:r>
            <a:r>
              <a:rPr lang="ru-RU" dirty="0" smtClean="0">
                <a:solidFill>
                  <a:srgbClr val="000066"/>
                </a:solidFill>
                <a:cs typeface="Arial" charset="0"/>
              </a:rPr>
              <a:t>. Живут дедушки в Гренландии среди вечной мерзлоты. У </a:t>
            </a:r>
            <a:r>
              <a:rPr lang="ru-RU" dirty="0" err="1" smtClean="0">
                <a:solidFill>
                  <a:srgbClr val="000066"/>
                </a:solidFill>
                <a:cs typeface="Arial" charset="0"/>
              </a:rPr>
              <a:t>Юлемандена</a:t>
            </a:r>
            <a:r>
              <a:rPr lang="ru-RU" dirty="0" smtClean="0">
                <a:solidFill>
                  <a:srgbClr val="000066"/>
                </a:solidFill>
                <a:cs typeface="Arial" charset="0"/>
              </a:rPr>
              <a:t> - большого деда - есть свои помощники – эльфы. А </a:t>
            </a:r>
            <a:r>
              <a:rPr lang="ru-RU" dirty="0" err="1" smtClean="0">
                <a:solidFill>
                  <a:srgbClr val="000066"/>
                </a:solidFill>
                <a:cs typeface="Arial" charset="0"/>
              </a:rPr>
              <a:t>Юлениссе</a:t>
            </a:r>
            <a:r>
              <a:rPr lang="ru-RU" dirty="0" smtClean="0">
                <a:solidFill>
                  <a:srgbClr val="000066"/>
                </a:solidFill>
                <a:cs typeface="Arial" charset="0"/>
              </a:rPr>
              <a:t> – младший Дед Мороз - это маленький старичок, который живёт в лесу и ездит на тележке, запряженной лисами. Целый год он живет в избушке и мастерит рождественские подарки, а в декабре перебирается поближе к людям и поселяется в хлеву (помогает хозяйке</a:t>
            </a:r>
            <a:br>
              <a:rPr lang="ru-RU" dirty="0" smtClean="0">
                <a:solidFill>
                  <a:srgbClr val="000066"/>
                </a:solidFill>
                <a:cs typeface="Arial" charset="0"/>
              </a:rPr>
            </a:br>
            <a:r>
              <a:rPr lang="ru-RU" dirty="0" smtClean="0">
                <a:solidFill>
                  <a:srgbClr val="000066"/>
                </a:solidFill>
                <a:cs typeface="Arial" charset="0"/>
              </a:rPr>
              <a:t>в праздничных хлопотах, следит за животными и детьми).</a:t>
            </a:r>
            <a:br>
              <a:rPr lang="ru-RU" dirty="0" smtClean="0">
                <a:solidFill>
                  <a:srgbClr val="000066"/>
                </a:solidFill>
                <a:cs typeface="Arial" charset="0"/>
              </a:rPr>
            </a:br>
            <a:r>
              <a:rPr lang="ru-RU" dirty="0" smtClean="0">
                <a:solidFill>
                  <a:srgbClr val="000066"/>
                </a:solidFill>
                <a:cs typeface="Arial" charset="0"/>
              </a:rPr>
              <a:t>Одет </a:t>
            </a:r>
            <a:r>
              <a:rPr lang="ru-RU" dirty="0" err="1" smtClean="0">
                <a:solidFill>
                  <a:srgbClr val="000066"/>
                </a:solidFill>
                <a:cs typeface="Arial" charset="0"/>
              </a:rPr>
              <a:t>Юлениссе</a:t>
            </a:r>
            <a:r>
              <a:rPr lang="ru-RU" dirty="0" smtClean="0">
                <a:solidFill>
                  <a:srgbClr val="000066"/>
                </a:solidFill>
                <a:cs typeface="Arial" charset="0"/>
              </a:rPr>
              <a:t> в деревянные башмачки, штанишки до колен, блуза, жилет, гольфы и неизменный колпак. </a:t>
            </a:r>
          </a:p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Юль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Томтен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маленький брат Деда Мороза в Швеции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Этот зимний волшебник – очень маленького роста, и его имя в переводе звучит, как «Рождественский гном». Этот персонаж обосновался в зимнем лесу, и имеет верного помощника — снеговика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Дасти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 Юль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Томтену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можно сходить в гости в зимний лес – если, конечно, не боитесь темного леса, на дорожках которых бегают маленькие эльфы.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Этот зимний волшебник – любитель мореплавания, ведь он каждый год под Новый год и Рождество приплывает в Голландию на красивом корабле.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Его сопровождают много чернокожих слуг, которые помогают в путешествиях, а также в приготовлениях к праздничным Новогодним торжествам.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 spd="med"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med"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med"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med"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med"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med"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med"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 spd="med"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med"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med"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powerpointstyles.com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Text Box 34"/>
          <p:cNvSpPr txBox="1">
            <a:spLocks noChangeArrowheads="1"/>
          </p:cNvSpPr>
          <p:nvPr userDrawn="1"/>
        </p:nvSpPr>
        <p:spPr bwMode="auto">
          <a:xfrm>
            <a:off x="3348038" y="6237288"/>
            <a:ext cx="299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hlinkClick r:id="rId13"/>
              </a:rPr>
              <a:t>Free Powerpoint Templates</a:t>
            </a:r>
            <a:endParaRPr lang="fr-FR"/>
          </a:p>
        </p:txBody>
      </p:sp>
      <p:pic>
        <p:nvPicPr>
          <p:cNvPr id="1063" name="Picture 39" descr=" jhfg er jty fqeszhrt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8035925" y="6237288"/>
            <a:ext cx="1073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Page </a:t>
            </a:r>
            <a:fld id="{1D481DC1-FA59-4029-881F-A9D34C294451}" type="slidenum">
              <a:rPr lang="fr-FR" b="1">
                <a:solidFill>
                  <a:schemeClr val="bg1"/>
                </a:solidFill>
              </a:rPr>
              <a:pPr/>
              <a:t>‹#›</a:t>
            </a:fld>
            <a:endParaRPr lang="fr-FR" b="1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 dir="d"/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werpointstyles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ady.ru/wp-content/uploads/2013/12/bratya_deda_moroza1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ady.ru/wp-content/uploads/2013/12/bratya_deda_moroza4.j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ady.ru/wp-content/uploads/2013/12/bratya_deda_moroza7.jp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ady.ru/wp-content/uploads/2013/12/bratya_deda_moroza.jp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ady.ru/wp-content/uploads/2013/12/bratya_deda_moroza14.jp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ady.ru/wp-content/uploads/2013/12/bratya_deda_moroza1.jpe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ady.ru/wp-content/uploads/2013/12/bratya_deda_moroza13.jp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ady.ru/wp-content/uploads/2013/12/bratya_deda_moroza12.jp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ady.ru/wp-content/uploads/2013/12/bratya_deda_moroza11.jp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dreamworlds.ru/uploads/posts/2010-12/1291986358_the_christmas_spirit_by_madart84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ady.ru/wp-content/uploads/2013/12/bratya_deda_moroza5.jpg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Text Box 29"/>
          <p:cNvSpPr txBox="1">
            <a:spLocks noChangeArrowheads="1"/>
          </p:cNvSpPr>
          <p:nvPr/>
        </p:nvSpPr>
        <p:spPr bwMode="auto">
          <a:xfrm>
            <a:off x="3348038" y="6237288"/>
            <a:ext cx="299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hlinkClick r:id="rId3"/>
              </a:rPr>
              <a:t>Free Powerpoint Templates</a:t>
            </a:r>
            <a:endParaRPr lang="fr-FR"/>
          </a:p>
        </p:txBody>
      </p:sp>
      <p:pic>
        <p:nvPicPr>
          <p:cNvPr id="2083" name="Picture 35" descr=" hfgjr aeteu r"/>
          <p:cNvPicPr>
            <a:picLocks noChangeAspect="1" noChangeArrowheads="1"/>
          </p:cNvPicPr>
          <p:nvPr/>
        </p:nvPicPr>
        <p:blipFill>
          <a:blip r:embed="rId4" cstate="print">
            <a:lum bright="2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500563" y="1341438"/>
            <a:ext cx="4462462" cy="79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180000" rIns="180000" bIns="180000">
            <a:spAutoFit/>
          </a:bodyPr>
          <a:lstStyle/>
          <a:p>
            <a:pPr algn="ctr"/>
            <a:endParaRPr lang="fr-FR" sz="2800" i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980728"/>
            <a:ext cx="7151977" cy="923330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>
            <a:bevelT/>
          </a:sp3d>
        </p:spPr>
        <p:txBody>
          <a:bodyPr wrap="none" lIns="91440" tIns="45720" rIns="91440" bIns="45720">
            <a:prstTxWarp prst="textCurveDown">
              <a:avLst>
                <a:gd name="adj" fmla="val 20920"/>
              </a:avLst>
            </a:prstTxWarp>
            <a:spAutoFit/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Такой разный дед Мороз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88024" y="2924944"/>
            <a:ext cx="3488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Comic Sans MS" pitchFamily="66" charset="0"/>
              </a:rPr>
              <a:t>Электронная энциклопедия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56992"/>
            <a:ext cx="2808312" cy="1018034"/>
          </a:xfrm>
        </p:spPr>
        <p:txBody>
          <a:bodyPr/>
          <a:lstStyle/>
          <a:p>
            <a:r>
              <a:rPr lang="ru-RU" sz="4000" dirty="0" smtClean="0">
                <a:solidFill>
                  <a:schemeClr val="bg1"/>
                </a:solidFill>
              </a:rPr>
              <a:t/>
            </a:r>
            <a:br>
              <a:rPr lang="ru-RU" sz="40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 </a:t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Дания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http://megashow-kazan.ru/aphp.upload/editor/files/new%20year/%D0%B4%D0%B5%D0%B4%20%D0%BC%D0%BE%D1%80%D0%BE%D0%B7%20%D0%B4%D0%B0%D0%BD%D0%B8%D1%8F%20%D0%BC%D0%B5%D0%B3%D0%B0%D1%88%D0%BE%D1%83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04664"/>
            <a:ext cx="4248472" cy="5832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23528" y="692696"/>
            <a:ext cx="45720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Юлетомте</a:t>
            </a:r>
            <a:r>
              <a:rPr lang="ru-RU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4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</a:t>
            </a:r>
            <a:r>
              <a:rPr lang="ru-RU" sz="4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Юлеманден</a:t>
            </a:r>
            <a:r>
              <a:rPr lang="ru-RU" sz="4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) или Святой </a:t>
            </a:r>
            <a:r>
              <a:rPr lang="ru-RU" sz="4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Николас</a:t>
            </a:r>
            <a:r>
              <a:rPr lang="ru-RU" sz="4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1266" name="Picture 2" descr="C:\Users\Emma\Desktop\Такой разный дед мороз\2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4437112"/>
            <a:ext cx="4791968" cy="202460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060848"/>
            <a:ext cx="3008313" cy="1162050"/>
          </a:xfrm>
        </p:spPr>
        <p:txBody>
          <a:bodyPr/>
          <a:lstStyle/>
          <a:p>
            <a:r>
              <a:rPr lang="ru-RU" sz="4400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Юль </a:t>
            </a:r>
            <a:r>
              <a:rPr lang="ru-RU" sz="4400" i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Томтен</a:t>
            </a:r>
            <a:r>
              <a:rPr lang="ru-RU" sz="4400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маленький брат Деда Мороза в Швеции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5" name="Содержимое 4" descr="Братья Деда Мороза вразных странах">
            <a:hlinkClick r:id="rId3" tooltip="&quot;17 самых известных братьев Деда Мороза в разных странах мира&quot;"/>
          </p:cNvPr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476672"/>
            <a:ext cx="4392488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Zarema.Z_ova - &amp;acy;&amp;lcy;&amp;softcy;&amp;bcy;&amp;ocy;&amp;mcy; &quot;&amp;Kcy;&amp;Lcy;&amp;Icy;&amp;Pcy;-&amp;Acy;&amp;Rcy;&amp;Tcy; &amp;Dcy;&amp;Lcy;&amp;YAcy; Photoshop / &amp;Ncy;&amp;ocy;&amp;vcy;&amp;ocy;&amp;gcy;&amp;ocy;&amp;dcy;&amp;ncy;&amp;icy;&amp;jcy; &amp;kcy;&amp;lcy;&amp;icy;&amp;pcy;&amp;acy;&amp;rcy;&amp;tcy; / &amp;kcy;&amp;lcy;&amp;icy;&amp;pcy;&amp;acy;&amp;rcy;&amp;tcy; &amp;Ncy;&amp;ocy;&amp;vcy;&amp;ycy;&amp;jcy; &amp;gcy;&amp;ocy;&amp;dcy;&quot; &amp;ncy;&amp;acy; &amp;YAcy;&amp;ncy;&amp;dcy;&amp;iecy;&amp;kcy;&amp;scy;.&amp;Fcy;&amp;ocy;&amp;tcy;&amp;kcy;&amp;acy;&amp;kh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696717">
            <a:off x="1653362" y="2923111"/>
            <a:ext cx="2448272" cy="219120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132856"/>
            <a:ext cx="3008313" cy="1162050"/>
          </a:xfrm>
        </p:spPr>
        <p:txBody>
          <a:bodyPr/>
          <a:lstStyle/>
          <a:p>
            <a:r>
              <a:rPr lang="ru-RU" sz="2800" dirty="0" smtClean="0">
                <a:solidFill>
                  <a:schemeClr val="bg1"/>
                </a:solidFill>
              </a:rPr>
              <a:t>Голландия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Рисунок 5" descr="Братья Деда Мороза вразных странах">
            <a:hlinkClick r:id="rId3" tooltip="&quot;17 самых известных братьев Деда Мороза в разных странах мира&quot;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2708920"/>
            <a:ext cx="4464496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23528" y="908720"/>
            <a:ext cx="434413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Сайте-Каас</a:t>
            </a:r>
            <a:r>
              <a:rPr lang="ru-RU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  <a:p>
            <a:r>
              <a:rPr lang="ru-RU" sz="4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</a:t>
            </a:r>
            <a:r>
              <a:rPr lang="ru-RU" sz="4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Синтер</a:t>
            </a:r>
            <a:r>
              <a:rPr lang="ru-RU" sz="4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4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Клаас</a:t>
            </a:r>
            <a:r>
              <a:rPr lang="ru-RU" sz="4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) </a:t>
            </a:r>
          </a:p>
        </p:txBody>
      </p:sp>
      <p:pic>
        <p:nvPicPr>
          <p:cNvPr id="41988" name="Picture 4" descr="&amp;Ncy;&amp;ocy;&amp;vcy;&amp;ocy;&amp;gcy;&amp;ocy;&amp;dcy;&amp;ncy;&amp;icy;&amp;iecy; &amp;icy;&amp;gcy;&amp;rcy;&amp;ucy;&amp;shcy;&amp;kcy;&amp;icy; &amp;icy; &amp;vcy;&amp;iecy;&amp;tcy;&amp;kcy;&amp;icy; &amp;ocy;&amp;tcy; &amp;iocy;&amp;lcy;&amp;kcy;&amp;icy; - Hq &amp;ocy;&amp;bcy;&amp;ocy;&amp;icy; &amp;bcy;&amp;ocy;&amp;lcy;&amp;softcy;&amp;shcy;&amp;icy;&amp;khcy; &amp;rcy;&amp;acy;&amp;zcy;&amp;mcy;&amp;iecy;&amp;rcy;&amp;ocy;&amp;vcy;, &amp;kcy;&amp;acy;&amp;chcy;&amp;iecy;&amp;scy;&amp;tcy;&amp;vcy;&amp;iecy;&amp;ncy;&amp;ncy;&amp;ycy;&amp;iecy; &amp;pcy;&amp;rcy;&amp;ocy;&amp;fcy;&amp;iecy;&amp;scy;&amp;scy;&amp;icy;&amp;ocy;&amp;ncy;&amp;acy;&amp;lcy;&amp;softcy;&amp;ncy;&amp;ycy;&amp;iecy; &amp;fcy;&amp;ocy;&amp;tcy;&amp;ocy;&amp;gcy;&amp;rcy;&amp;acy;&amp;fcy;&amp;icy;&amp;icy; &amp;scy; &amp;vcy;&amp;ycy;&amp;scy;&amp;ocy;&amp;kcy;&amp;icy;&amp;mcy; &amp;rcy;&amp;acy;&amp;zcy;&amp;rcy;&amp;iecy;&amp;shcy;&amp;iecy;&amp;ncy;&amp;icy;&amp;iecy;&amp;m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784632">
            <a:off x="6289951" y="399482"/>
            <a:ext cx="1850026" cy="240263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276872"/>
            <a:ext cx="3600400" cy="1162050"/>
          </a:xfrm>
        </p:spPr>
        <p:txBody>
          <a:bodyPr/>
          <a:lstStyle/>
          <a:p>
            <a:r>
              <a:rPr lang="ru-RU" sz="4400" i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Сильвестр</a:t>
            </a:r>
            <a:r>
              <a:rPr lang="ru-RU" sz="4400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4400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chemeClr val="bg1"/>
                </a:solidFill>
              </a:rPr>
              <a:t>Австрия 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5" name="Содержимое 4" descr="http://megashow-kazan.ru/aphp.upload/editor/files/new%20year/%D0%B4%D0%B5%D0%B4%20%D0%BC%D0%BE%D1%80%D0%BE%D0%B7%20%D0%B0%D0%B2%D1%81%D1%82%D1%80%D0%B8%D1%8F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548680"/>
            <a:ext cx="4104456" cy="5709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38" name="Picture 2" descr="&amp;Kcy;&amp;lcy;&amp;acy;&amp;scy;&amp;scy;&amp;ncy;&amp;ycy;&amp;jcy; &amp;Ncy;&amp;ocy;&amp;vcy;&amp;ocy;&amp;gcy;&amp;ocy;&amp;dcy;&amp;ncy;&amp;icy;&amp;jcy; PNG-&amp;kcy;&amp;lcy;&amp;icy;&amp;pcy;&amp;acy;&amp;rcy;&amp;tcy;(&amp;scy;&amp;acy;&amp;mcy;&amp;acy; &amp;rcy;&amp;acy;&amp;scy;&amp;pcy;&amp;acy;&amp;kcy;&amp;ocy;&amp;vcy;&amp;ycy;&amp;vcy;&amp;acy;&amp;lcy;&amp;acy;)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3210469" cy="268228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340768"/>
            <a:ext cx="3466728" cy="2098154"/>
          </a:xfrm>
        </p:spPr>
        <p:txBody>
          <a:bodyPr/>
          <a:lstStyle/>
          <a:p>
            <a:r>
              <a:rPr lang="ru-RU" sz="4400" i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Мош</a:t>
            </a:r>
            <a:r>
              <a:rPr lang="ru-RU" sz="4400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i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Джерилэ</a:t>
            </a:r>
            <a:r>
              <a:rPr lang="ru-RU" sz="4400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Румыния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Содержимое 4" descr="http://megashow-kazan.ru/aphp.upload/editor/files/new%20year/%D0%B4%D0%B5%D0%B4%20%D0%BC%D0%BE%D1%80%D0%BE%D0%B7%20%D1%80%D1%83%D0%BC%D1%8B%D0%BD%D0%B8%D1%8F%20%D0%BC%D0%B5%D0%B3%D0%B0%D1%88%D0%BE%D1%83.jpg"/>
          <p:cNvPicPr>
            <a:picLocks noGrp="1"/>
          </p:cNvPicPr>
          <p:nvPr>
            <p:ph idx="1"/>
          </p:nvPr>
        </p:nvPicPr>
        <p:blipFill>
          <a:blip r:embed="rId3" cstate="print"/>
          <a:srcRect l="19721" t="18782" r="19706" b="19236"/>
          <a:stretch>
            <a:fillRect/>
          </a:stretch>
        </p:blipFill>
        <p:spPr bwMode="auto">
          <a:xfrm>
            <a:off x="3491880" y="2060848"/>
            <a:ext cx="3888432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4" name="Picture 2" descr="Ya.semira - &amp;acy;&amp;lcy;&amp;softcy;&amp;bcy;&amp;ocy;&amp;mcy; &quot;&amp;Kcy;&amp;lcy;&amp;icy;&amp;pcy;&amp;acy;&amp;rcy;&amp;tcy; / &amp;Ncy;&amp;ocy;&amp;vcy;&amp;ocy;&amp;gcy;&amp;ocy;&amp;dcy;&amp;ncy;&amp;icy;&amp;jcy; / &amp;IOcy;&amp;lcy;&amp;ocy;&amp;chcy;&amp;kcy;&amp;icy; &amp;icy; &amp;vcy;&amp;iecy;&amp;tcy;&amp;kcy;&amp;icy;&quot; &amp;ncy;&amp;acy; &amp;YAcy;&amp;ncy;&amp;dcy;&amp;iecy;&amp;kcy;&amp;scy;.&amp;Fcy;&amp;ocy;&amp;tcy;&amp;kcy;&amp;acy;&amp;kh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60648"/>
            <a:ext cx="3240360" cy="324036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3008313" cy="1738114"/>
          </a:xfrm>
        </p:spPr>
        <p:txBody>
          <a:bodyPr/>
          <a:lstStyle/>
          <a:p>
            <a:r>
              <a:rPr lang="ru-RU" sz="4400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Дед </a:t>
            </a:r>
            <a:r>
              <a:rPr lang="ru-RU" sz="4400" i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Микулаш</a:t>
            </a:r>
            <a:r>
              <a:rPr lang="ru-RU" sz="4400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Чехия 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7" name="Содержимое 6" descr="&amp;Kcy;&amp;tcy;&amp;ocy; &amp;pcy;&amp;rcy;&amp;icy;&amp;ncy;&amp;ocy;&amp;scy;&amp;icy;&amp;tcy; &amp;rcy;&amp;ocy;&amp;zhcy;&amp;dcy;&amp;iecy;&amp;scy;&amp;tcy;&amp;vcy;&amp;iecy;&amp;ncy;&amp;scy;&amp;kcy;&amp;icy;&amp;iecy; &amp;pcy;&amp;ocy;&amp;dcy;&amp;acy;&amp;rcy;&amp;kcy;&amp;icy;. &amp;CHcy;&amp;acy;&amp;scy;&amp;tcy;&amp;softcy; 3 &amp;Zcy;&amp;acy;&amp;pcy;&amp;icy;&amp;scy;&amp;icy; &amp;Icy;&amp;ncy;&amp;tcy;&amp;iecy;&amp;rcy;&amp;iecy;&amp;scy;&amp;ncy;&amp;ycy;&amp;iecy; &amp;scy;&amp;ocy;&amp;bcy;&amp;ycy;&amp;tcy;&amp;icy;&amp;yacy; &amp;icy; &amp;fcy;&amp;acy;&amp;kcy;&amp;tcy;&amp;ycy; &amp;Ucy;&amp;Ocy;&amp;Lcy;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1556792"/>
            <a:ext cx="5020295" cy="4073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C:\Users\Emma\Desktop\Такой разный дед мороз\698582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0"/>
            <a:ext cx="2438400" cy="2438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4032448" cy="2026146"/>
          </a:xfrm>
        </p:spPr>
        <p:txBody>
          <a:bodyPr/>
          <a:lstStyle/>
          <a:p>
            <a:r>
              <a:rPr lang="ru-RU" sz="4400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Старушка </a:t>
            </a:r>
            <a:r>
              <a:rPr lang="ru-RU" sz="4400" i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Бефана</a:t>
            </a:r>
            <a:r>
              <a:rPr lang="ru-RU" sz="4400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4400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chemeClr val="bg1"/>
                </a:solidFill>
              </a:rPr>
              <a:t>Италия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5" name="Содержимое 4" descr="http://megashow-kazan.ru/aphp.upload/editor/files/new%20year/%D1%81%D1%82%D0%B0%D1%80%D1%83%D1%88%D0%BA%D0%B0%20%D0%B1%D0%B5%D1%84%D0%B0%D0%BD%D0%B0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988840"/>
            <a:ext cx="5529064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Emma\Desktop\Такой разный дед мороз\94411121_large_Amel_littlechristmas__8_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76672"/>
            <a:ext cx="2520280" cy="21047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3008313" cy="2530202"/>
          </a:xfrm>
        </p:spPr>
        <p:txBody>
          <a:bodyPr/>
          <a:lstStyle/>
          <a:p>
            <a:r>
              <a:rPr lang="ru-RU" dirty="0" smtClean="0"/>
              <a:t> </a:t>
            </a:r>
            <a:br>
              <a:rPr lang="ru-RU" dirty="0" smtClean="0"/>
            </a:br>
            <a:r>
              <a:rPr lang="ru-RU" sz="4400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Папа </a:t>
            </a:r>
            <a:r>
              <a:rPr lang="ru-RU" sz="4400" i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Ноэль</a:t>
            </a:r>
            <a:r>
              <a:rPr lang="ru-RU" sz="4400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Испания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err="1" smtClean="0">
                <a:solidFill>
                  <a:schemeClr val="bg1"/>
                </a:solidFill>
              </a:rPr>
              <a:t>Олентцеро</a:t>
            </a:r>
            <a:r>
              <a:rPr lang="ru-RU" dirty="0" smtClean="0">
                <a:solidFill>
                  <a:schemeClr val="bg1"/>
                </a:solidFill>
              </a:rPr>
              <a:t> - страна басков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 </a:t>
            </a:r>
          </a:p>
        </p:txBody>
      </p:sp>
      <p:pic>
        <p:nvPicPr>
          <p:cNvPr id="5" name="Содержимое 4" descr="http://megashow-kazan.ru/aphp.upload/editor/files/new%20year/%D0%B4%D0%B5%D0%B4%20%D0%BC%D0%BE%D1%80%D0%BE%D0%B7%20%D0%B8%D1%81%D0%BF%D0%B0%D0%BD%D0%B8%D1%8F%20%D0%BC%D0%B5%D0%B3%D0%B0%D1%88%D0%BE%D1%83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692696"/>
            <a:ext cx="4692266" cy="5853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Emma\Desktop\Такой разный дед мороз\6933542.jp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0"/>
            <a:ext cx="2357115" cy="299792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3008313" cy="1954138"/>
          </a:xfrm>
        </p:spPr>
        <p:txBody>
          <a:bodyPr/>
          <a:lstStyle/>
          <a:p>
            <a:r>
              <a:rPr lang="ru-RU" sz="4400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Святой Василий </a:t>
            </a:r>
            <a:r>
              <a:rPr lang="ru-RU" dirty="0" smtClean="0">
                <a:solidFill>
                  <a:schemeClr val="bg1"/>
                </a:solidFill>
              </a:rPr>
              <a:t>Греция, Кипр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http://megashow-kazan.ru/aphp.upload/editor/files/new%20year/%D0%B4%D0%B5%D0%B4%20%D0%BC%D0%BE%D1%80%D0%BE%D0%B7%20%D0%B3%D1%80%D0%B5%D1%86%D0%B8%D1%8F%20%D0%BA%D0%B8%D0%BF%D1%80%20%D0%BC%D0%B5%D0%B3%D0%B0%D1%88%D0%BE%D1%83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844824"/>
            <a:ext cx="5603266" cy="4227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C:\Users\Emma\Desktop\Такой разный дед мороз\1355881777-419.jp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548680"/>
            <a:ext cx="3884207" cy="116071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3008313" cy="2674218"/>
          </a:xfrm>
        </p:spPr>
        <p:txBody>
          <a:bodyPr/>
          <a:lstStyle/>
          <a:p>
            <a:r>
              <a:rPr lang="ru-RU" sz="4400" i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Шо</a:t>
            </a:r>
            <a:r>
              <a:rPr lang="ru-RU" sz="4400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Хин, </a:t>
            </a:r>
            <a:r>
              <a:rPr lang="ru-RU" sz="4400" i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Шэн</a:t>
            </a:r>
            <a:r>
              <a:rPr lang="ru-RU" sz="4400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Дань </a:t>
            </a:r>
            <a:r>
              <a:rPr lang="ru-RU" sz="4400" i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Лаожэнь</a:t>
            </a:r>
            <a:r>
              <a:rPr lang="ru-RU" sz="4400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Китай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http://megashow-kazan.ru/aphp.upload/editor/files/new%20year/%D0%B4%D0%B5%D0%B4%20%D0%BC%D0%BE%D1%80%D0%BE%D0%B7%20%D0%BA%D0%B8%D1%82%D0%B0%D0%B9%20%D0%BC%D0%B5%D0%B3%D0%B0%D1%88%D0%BE%D1%8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556792"/>
            <a:ext cx="5111750" cy="3379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C:\Users\Emma\Desktop\Такой разный дед мороз\0_93a69_4fc37bde_XL.jp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228184" y="404664"/>
            <a:ext cx="2669232" cy="18161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</a:t>
            </a:r>
            <a:br>
              <a:rPr lang="ru-RU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«Такой разный Дед Мороз»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484784"/>
            <a:ext cx="8229600" cy="4525963"/>
          </a:xfrm>
        </p:spPr>
        <p:txBody>
          <a:bodyPr/>
          <a:lstStyle/>
          <a:p>
            <a:r>
              <a:rPr lang="ru-RU" sz="2800" dirty="0" smtClean="0">
                <a:solidFill>
                  <a:schemeClr val="bg1"/>
                </a:solidFill>
              </a:rPr>
              <a:t>У детей в группе возник спор кто такой Дед Мороз и сколько их бывает, где он живет, какой из них настоящий?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Решено было привлечь к решению проблемы родителей группы, бабушек и дедушек, сестер и </a:t>
            </a:r>
            <a:r>
              <a:rPr lang="ru-RU" sz="2800" dirty="0" smtClean="0">
                <a:solidFill>
                  <a:schemeClr val="bg1"/>
                </a:solidFill>
              </a:rPr>
              <a:t>братьев, музыкального руководителя. 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" name="Picture 2" descr="Ya.semira - &amp;acy;&amp;lcy;&amp;softcy;&amp;bcy;&amp;ocy;&amp;mcy; &quot;&amp;Kcy;&amp;lcy;&amp;icy;&amp;pcy;&amp;acy;&amp;rcy;&amp;tcy; / &amp;Ncy;&amp;ocy;&amp;vcy;&amp;ocy;&amp;gcy;&amp;ocy;&amp;dcy;&amp;ncy;&amp;icy;&amp;jcy; / &amp;IOcy;&amp;lcy;&amp;ocy;&amp;chcy;&amp;kcy;&amp;icy; &amp;icy; &amp;vcy;&amp;iecy;&amp;tcy;&amp;kcy;&amp;icy;&quot; &amp;ncy;&amp;acy; &amp;YAcy;&amp;ncy;&amp;dcy;&amp;iecy;&amp;kcy;&amp;scy;.&amp;Fcy;&amp;ocy;&amp;tcy;&amp;kcy;&amp;acy;&amp;kh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1792" y="0"/>
            <a:ext cx="1872208" cy="1872208"/>
          </a:xfrm>
          <a:prstGeom prst="rect">
            <a:avLst/>
          </a:prstGeom>
          <a:noFill/>
        </p:spPr>
      </p:pic>
      <p:pic>
        <p:nvPicPr>
          <p:cNvPr id="5" name="Picture 2" descr="C:\Users\Emma\Desktop\Такой разный дед мороз\1355881777-419.jp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4653136"/>
            <a:ext cx="5688632" cy="169992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96752"/>
            <a:ext cx="3008313" cy="1162050"/>
          </a:xfrm>
        </p:spPr>
        <p:txBody>
          <a:bodyPr/>
          <a:lstStyle/>
          <a:p>
            <a:r>
              <a:rPr lang="ru-RU" sz="4400" i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Одзи-сан</a:t>
            </a:r>
            <a:r>
              <a:rPr lang="ru-RU" sz="4400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Япония</a:t>
            </a:r>
            <a:r>
              <a:rPr lang="ru-RU" sz="2800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Рисунок 5" descr="Братья Деда Мороза в разных странах">
            <a:hlinkClick r:id="rId3" tooltip="&quot;17 самых известных братьев Деда Мороза в разных странах мира&quot;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484784"/>
            <a:ext cx="4752528" cy="3982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Emma\Desktop\Такой разный дед мороз\94919003_large_df139d6527c2471984ec4c4692ca55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3068960"/>
            <a:ext cx="4046048" cy="36217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3008313" cy="1450082"/>
          </a:xfrm>
        </p:spPr>
        <p:txBody>
          <a:bodyPr/>
          <a:lstStyle/>
          <a:p>
            <a:r>
              <a:rPr lang="ru-RU" sz="4400" i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Корбобо</a:t>
            </a:r>
            <a:r>
              <a:rPr lang="ru-RU" sz="4400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Узбекистан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Содержимое 4" descr="http://megashow-kazan.ru/aphp.upload/editor/files/new%20year/%D0%B4%D0%B5%D0%B4%20%D0%BC%D0%BE%D1%80%D0%BE%D0%B7%20%D1%83%D0%B7%D0%B1%D0%B5%D0%BA%D0%B8%D1%81%D1%82%D0%B0%D0%BD%20%D0%BC%D0%B5%D0%B3%D0%B0%D1%88%D0%BE%D1%83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0637" y="1175544"/>
            <a:ext cx="4600575" cy="4048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2" name="Picture 2" descr="&amp;Ncy;&amp;Ocy;&amp;Vcy;&amp;Ocy;&amp;Gcy;&amp;Ocy;&amp;Dcy;&amp;Ncy;&amp;Icy;&amp;IEcy; &amp;Ucy;&amp;Kcy;&amp;Rcy;&amp;Acy;&amp;SHcy;&amp;IEcy;&amp;Ncy;&amp;Icy;&amp;YAcy; &amp;Dcy;&amp;Lcy;&amp;YAcy; &amp;Bcy;&amp;Lcy;&amp;Ocy;&amp;Gcy;&amp;Acy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2152622"/>
            <a:ext cx="5255146" cy="470537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2781945" cy="1522090"/>
          </a:xfrm>
        </p:spPr>
        <p:txBody>
          <a:bodyPr/>
          <a:lstStyle/>
          <a:p>
            <a:r>
              <a:rPr lang="ru-RU" sz="4400" i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Аяз-ата</a:t>
            </a:r>
            <a:r>
              <a:rPr lang="ru-RU" sz="4400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Казахстан 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5" name="Содержимое 4" descr="http://veta.kz/static/img/0000/0001/2725/12725560.83zj3935es.jpg?1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412776"/>
            <a:ext cx="5400600" cy="4300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0" name="Picture 2" descr="&amp;Mcy;&amp;icy;&amp;scy;&amp;scy;&amp;icy;&amp;yacy; &quot;&amp;Fcy;&amp;ocy;&amp;tcy;&amp;ocy;&amp;shcy;&amp;ocy;&amp;pcy;&quot; &amp;Kcy;&amp;lcy;&amp;icy;&amp;pcy;&amp;acy;&amp;rcy;&amp;tcy;&amp;ycy; &amp;icy; &amp;scy;&amp;kcy;&amp;rcy;&amp;acy;&amp;pcy; &amp;ncy;&amp;acy;&amp;bcy;&amp;ocy;&amp;rcy;&amp;ycy;: &amp;Ncy;&amp;Ocy;&amp;Vcy;&amp;Ocy;&amp;Gcy;&amp;Ocy;&amp;Dcy;&amp;Ncy;&amp;Icy;&amp;Jcy; &amp;Kcy;&amp;Lcy;&amp;Icy;&amp;Pcy;&amp;Acy;&amp;Rcy;&amp;Tcy; PNG / &amp;ncy;&amp;ocy;&amp;vcy;&amp;ocy;&amp;gcy;&amp;ocy;&amp;dcy;&amp;ncy;&amp;icy;&amp;iecy; &amp;iecy;&amp;lcy;&amp;kcy;&amp;icy; &amp;icy; &amp;iecy;&amp;lcy;&amp;ocy;&amp;vcy;&amp;ycy;&amp;iecy; &amp;vcy;&amp;iecy;&amp;tcy;&amp;kcy;&amp;i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4293096"/>
            <a:ext cx="1953344" cy="195334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3008313" cy="2602210"/>
          </a:xfrm>
        </p:spPr>
        <p:txBody>
          <a:bodyPr/>
          <a:lstStyle/>
          <a:p>
            <a:r>
              <a:rPr lang="ru-RU" sz="4400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Кыш </a:t>
            </a:r>
            <a:r>
              <a:rPr lang="ru-RU" sz="4400" i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Бабай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брат Деда Мороза из Татарстана </a:t>
            </a:r>
            <a:endParaRPr lang="ru-RU" sz="2800" dirty="0"/>
          </a:p>
        </p:txBody>
      </p:sp>
      <p:pic>
        <p:nvPicPr>
          <p:cNvPr id="5" name="Содержимое 4" descr="Братья Деда Мороза вразных странах">
            <a:hlinkClick r:id="rId3" tooltip="&quot;17 самых известных братьев Деда Мороза в разных странах мира&quot;"/>
          </p:cNvPr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124744"/>
            <a:ext cx="3929067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Emma\Desktop\Такой разный дед мороз\698582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0"/>
            <a:ext cx="2438400" cy="2438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3816424" cy="2542604"/>
          </a:xfrm>
        </p:spPr>
        <p:txBody>
          <a:bodyPr/>
          <a:lstStyle/>
          <a:p>
            <a:r>
              <a:rPr lang="ru-RU" dirty="0" smtClean="0"/>
              <a:t> </a:t>
            </a:r>
            <a:br>
              <a:rPr lang="ru-RU" dirty="0" smtClean="0"/>
            </a:br>
            <a:r>
              <a:rPr lang="ru-RU" sz="4400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Якутский </a:t>
            </a:r>
            <a:r>
              <a:rPr lang="ru-RU" sz="4400" i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Эхээ</a:t>
            </a:r>
            <a:r>
              <a:rPr lang="ru-RU" sz="4400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i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Дьыл</a:t>
            </a:r>
            <a:r>
              <a:rPr lang="ru-RU" sz="4400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северный брат Деда Мороза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Содержимое 6" descr="Братья Деда Мороза в разных странах">
            <a:hlinkClick r:id="rId3" tooltip="&quot;17 самых известных братьев Деда Мороза в разных странах мира&quot;"/>
          </p:cNvPr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620688"/>
            <a:ext cx="3672408" cy="5493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Emma\Desktop\Такой разный дед мороз\94919003_large_df139d6527c2471984ec4c4692ca55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3573016"/>
            <a:ext cx="3312368" cy="296503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3008313" cy="3466306"/>
          </a:xfrm>
        </p:spPr>
        <p:txBody>
          <a:bodyPr/>
          <a:lstStyle/>
          <a:p>
            <a:r>
              <a:rPr lang="ru-RU" sz="4400" i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Соок</a:t>
            </a:r>
            <a:r>
              <a:rPr lang="ru-RU" sz="4400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Ирей </a:t>
            </a:r>
            <a:br>
              <a:rPr lang="ru-RU" sz="4400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chemeClr val="bg1"/>
                </a:solidFill>
              </a:rPr>
              <a:t>северный брат Деда Мороза из Тувы </a:t>
            </a:r>
            <a:br>
              <a:rPr lang="ru-RU" sz="2800" dirty="0" smtClean="0">
                <a:solidFill>
                  <a:schemeClr val="bg1"/>
                </a:solidFill>
              </a:rPr>
            </a:b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Содержимое 4" descr="Братья Деда Мороза в разных странах">
            <a:hlinkClick r:id="rId3" tooltip="&quot;17 самых известных братьев Деда Мороза в разных странах мира&quot;"/>
          </p:cNvPr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564904"/>
            <a:ext cx="5199955" cy="3485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2" name="Picture 6" descr="&amp;Bcy;&amp;iecy;&amp;zcy; &amp;zcy;&amp;acy;&amp;gcy;&amp;ocy;&amp;lcy;&amp;ocy;&amp;vcy;&amp;kcy;&amp;acy;. &amp;Kcy;&amp;ocy;&amp;mcy;&amp;mcy;&amp;iecy;&amp;ncy;&amp;tcy;&amp;acy;&amp;rcy;&amp;icy;&amp;icy; : &amp;Bcy;&amp;lcy;&amp;ocy;&amp;gcy;&amp;icy; &amp;ncy;&amp;acy; &amp;Kcy;&amp;Pcy;-&amp;Ucy;&amp;kcy;&amp;rcy;&amp;acy;&amp;icy;&amp;ncy;&amp;a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404664"/>
            <a:ext cx="2555776" cy="215415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3008313" cy="2758628"/>
          </a:xfrm>
        </p:spPr>
        <p:txBody>
          <a:bodyPr/>
          <a:lstStyle/>
          <a:p>
            <a:r>
              <a:rPr lang="ru-RU" sz="4400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 </a:t>
            </a:r>
            <a:r>
              <a:rPr lang="ru-RU" sz="4400" i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Бабай</a:t>
            </a:r>
            <a:r>
              <a:rPr lang="ru-RU" sz="4400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chemeClr val="bg1"/>
                </a:solidFill>
              </a:rPr>
              <a:t>Брат Деда Мороза в Удмуртии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5" name="Содержимое 4" descr="Братья Деда Мороза в разных странах">
            <a:hlinkClick r:id="rId3" tooltip="&quot;17 самых известных братьев Деда Мороза в разных странах мира&quot;"/>
          </p:cNvPr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060848"/>
            <a:ext cx="4926186" cy="3855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 descr="C:\Users\Emma\Desktop\Такой разный дед мороз\1355881777-419.jp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404664"/>
            <a:ext cx="7240739" cy="216373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3312368" cy="1594098"/>
          </a:xfrm>
        </p:spPr>
        <p:txBody>
          <a:bodyPr/>
          <a:lstStyle/>
          <a:p>
            <a:r>
              <a:rPr lang="ru-RU" sz="4400" i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Паккайнен</a:t>
            </a:r>
            <a:r>
              <a:rPr lang="ru-RU" sz="4400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 </a:t>
            </a:r>
            <a:r>
              <a:rPr lang="ru-RU" dirty="0" smtClean="0">
                <a:solidFill>
                  <a:schemeClr val="bg1"/>
                </a:solidFill>
              </a:rPr>
              <a:t>Карелия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Братья Деда Мороза в разных странах">
            <a:hlinkClick r:id="rId3" tooltip="&quot;17 самых известных братьев Деда Мороза в разных странах мира&quot;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844824"/>
            <a:ext cx="4752528" cy="40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Emma\Desktop\Такой разный дед мороз\6933542.jp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0"/>
            <a:ext cx="3186017" cy="405216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008313" cy="2602210"/>
          </a:xfrm>
        </p:spPr>
        <p:txBody>
          <a:bodyPr/>
          <a:lstStyle/>
          <a:p>
            <a:r>
              <a:rPr lang="ru-RU" sz="4400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Ямал </a:t>
            </a:r>
            <a:r>
              <a:rPr lang="ru-RU" sz="4400" i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Ири</a:t>
            </a:r>
            <a:r>
              <a:rPr lang="ru-RU" sz="4400" i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брат Деда Мороза с Ямала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Братья Деда Мороза в разных странах">
            <a:hlinkClick r:id="rId3" tooltip="&quot;17 самых известных братьев Деда Мороза в разных странах мира&quot;"/>
          </p:cNvPr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5050" y="781110"/>
            <a:ext cx="5111750" cy="4836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C:\Users\Emma\Desktop\Такой разный дед мороз\80714180_large_0_74be1_c2991592_XX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647558">
            <a:off x="2547926" y="3565165"/>
            <a:ext cx="3361556" cy="336155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dirty="0" smtClean="0">
                <a:ln>
                  <a:solidFill>
                    <a:srgbClr val="AE1517"/>
                  </a:solidFill>
                </a:ln>
                <a:solidFill>
                  <a:srgbClr val="FFFF00"/>
                </a:solidFill>
              </a:rPr>
              <a:t>Конкурс!!!</a:t>
            </a:r>
            <a:endParaRPr lang="ru-RU" sz="6600" b="1" dirty="0">
              <a:ln>
                <a:solidFill>
                  <a:srgbClr val="AE1517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3" name="Picture 2" descr="C:\Users\Emma\Desktop\Такой разный дед мороз\0_ea07c_70b29076_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7547" y="0"/>
            <a:ext cx="1706453" cy="3116809"/>
          </a:xfrm>
          <a:prstGeom prst="rect">
            <a:avLst/>
          </a:prstGeom>
          <a:noFill/>
        </p:spPr>
      </p:pic>
      <p:sp>
        <p:nvSpPr>
          <p:cNvPr id="77825" name="Rectangle 1"/>
          <p:cNvSpPr>
            <a:spLocks noChangeArrowheads="1"/>
          </p:cNvSpPr>
          <p:nvPr/>
        </p:nvSpPr>
        <p:spPr bwMode="auto">
          <a:xfrm>
            <a:off x="755576" y="1772816"/>
            <a:ext cx="712879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Наступают самые любимые нашими детьми новогодние праздники. Пришло время традиционной уже в нашем детском саду   Выставки семейных  поделок.  В этом году  предлагается тема « Зимняя сказка». Мы ждём </a:t>
            </a:r>
            <a:r>
              <a:rPr kumimoji="0" lang="ru-RU" sz="24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Ваши совместные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работы из любого материала.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Подарите себе и ребёнку атмосферу новогодней сказки!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7827" name="Picture 3" descr="&amp;IEcy;&amp;lcy;&amp;ocy;&amp;chcy;&amp;kcy;&amp;acy; &amp;icy;&amp;zcy; &amp;bcy;&amp;ucy;&amp;mcy;&amp;acy;&amp;gcy;&amp;icy;. clubfile.ru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40352" y="4509120"/>
            <a:ext cx="932140" cy="908720"/>
          </a:xfrm>
          <a:prstGeom prst="rect">
            <a:avLst/>
          </a:prstGeom>
          <a:noFill/>
        </p:spPr>
      </p:pic>
      <p:pic>
        <p:nvPicPr>
          <p:cNvPr id="77829" name="Picture 5" descr="&amp;Pcy;&amp;ocy;&amp;dcy;&amp;iecy;&amp;lcy;&amp;kcy;&amp;icy; &amp;ncy;&amp;acy; &amp;rcy;&amp;ocy;&amp;zhcy;&amp;dcy;&amp;iecy;&amp;scy;&amp;tcy;&amp;vcy;&amp;ocy; &amp;scy;&amp;vcy;&amp;ocy;&amp;icy;&amp;mcy;&amp;icy; &amp;rcy;&amp;ucy;&amp;kcy;&amp;acy;&amp;mcy;&amp;icy; - &amp;Scy;&amp;acy;&amp;mcy;&amp;ocy;&amp;dcy;&amp;iecy;&amp;lcy;&amp;softcy;&amp;ncy;&amp;ycy;&amp;iecy;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4653136"/>
            <a:ext cx="1008112" cy="1260140"/>
          </a:xfrm>
          <a:prstGeom prst="rect">
            <a:avLst/>
          </a:prstGeom>
          <a:noFill/>
        </p:spPr>
      </p:pic>
      <p:pic>
        <p:nvPicPr>
          <p:cNvPr id="77831" name="Picture 7" descr="&amp;Pcy;&amp;rcy;&amp;ocy;&amp;scy;&amp;tcy;&amp;ycy;&amp;iecy; &amp;pcy;&amp;ocy;&amp;dcy;&amp;iecy;&amp;lcy;&amp;kcy;&amp;icy; &amp;scy;&amp;vcy;&amp;ocy;&amp;icy;&amp;mcy;&amp;icy; &amp;rcy;&amp;ucy;&amp;kcy;&amp;acy;&amp;mcy;&amp;icy; &amp;ncy;&amp;acy; &amp;ncy;&amp;ocy;&amp;vcy;&amp;ycy;&amp;jcy; &amp;gcy;&amp;ocy;&amp;dcy; - &amp;Pcy;&amp;ocy;&amp;dcy;&amp;iecy;&amp;lcy;&amp;kcy;&amp;icy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4869160"/>
            <a:ext cx="1008112" cy="1458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835" name="Picture 11" descr="&amp;Pcy;&amp;ocy;&amp;dcy;&amp;iecy;&amp;lcy;&amp;kcy;&amp;icy;, &amp;dcy;&amp;iecy;&amp;lcy;&amp;acy;&amp;iecy;&amp;mcy; &amp;scy;&amp;acy;&amp;mcy;&amp;ocy;&amp;scy;&amp;tcy;&amp;ocy;&amp;yacy;&amp;tcy;&amp;iecy;&amp;lcy;&amp;softcy;&amp;ncy;&amp;ocy; - &amp;Pcy;&amp;ocy;&amp;dcy;&amp;iecy;&amp;lcy;&amp;kcy;&amp;icy;, &amp;dcy;&amp;iecy;&amp;lcy;&amp;acy;&amp;iecy;&amp;mcy; &amp;scy;&amp;acy;&amp;mcy;&amp;ocy;&amp;scy;&amp;tcy;&amp;ocy;&amp;yacy;&amp;tcy;&amp;iecy;&amp;lcy;&amp;softcy;&amp;ncy;&amp;ocy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5373216"/>
            <a:ext cx="1462134" cy="1052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837" name="Picture 13" descr="&amp;Kcy;&amp;ocy;&amp;mcy;&amp;pcy;&amp;ocy;&amp;zcy;&amp;icy;&amp;tscy;&amp;icy;&amp;yacy; &amp;dcy;&amp;ocy;&amp;mcy;&amp;icy;&amp;kcy; &amp;scy;&amp;vcy;&amp;ocy;&amp;icy;&amp;mcy;&amp;icy; &amp;rcy;&amp;ucy;&amp;kcy;&amp;acy;&amp;mcy;&amp;icy; &amp;pcy;&amp;ocy;&amp;dcy;&amp;iecy;&amp;lcy;&amp;kcy;&amp;icy; - &amp;Pcy;&amp;ocy;&amp;dcy;&amp;iecy;&amp;lcy;&amp;kcy;&amp;icy; &amp;scy;&amp;vcy;&amp;ocy;&amp;icy;&amp;mcy;&amp;icy; &amp;rcy;&amp;ucy;&amp;kcy;&amp;acy;&amp;mcy;&amp;icy;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720" y="4653136"/>
            <a:ext cx="1066429" cy="1066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Участники проекта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124744"/>
            <a:ext cx="8229600" cy="4525963"/>
          </a:xfrm>
        </p:spPr>
        <p:txBody>
          <a:bodyPr/>
          <a:lstStyle/>
          <a:p>
            <a:r>
              <a:rPr lang="ru-RU" sz="2800" dirty="0" smtClean="0">
                <a:solidFill>
                  <a:schemeClr val="bg1"/>
                </a:solidFill>
              </a:rPr>
              <a:t>Дети подготовительной к школе группы</a:t>
            </a:r>
          </a:p>
          <a:p>
            <a:pPr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    №2 «Лисята».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Родители подготовительной группы.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Воспитатели подготовительной группы.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Музыкальный руководитель МБДОУ детский сад № 283.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102" name="Picture 6" descr="dinky_samara: &amp;Scy;&amp;kcy;&amp;acy;&amp;zcy;&amp;ocy;&amp;chcy;&amp;ncy;&amp;ycy;&amp;jcy; &amp;khcy;&amp;acy;&amp;lcy;&amp;yacy;&amp;vcy;&amp;shchcy;&amp;icy;&amp;k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4118816"/>
            <a:ext cx="2232248" cy="2366275"/>
          </a:xfrm>
          <a:prstGeom prst="rect">
            <a:avLst/>
          </a:prstGeom>
          <a:noFill/>
        </p:spPr>
      </p:pic>
      <p:pic>
        <p:nvPicPr>
          <p:cNvPr id="7" name="Picture 2" descr="&amp;Ncy;&amp;Ocy;&amp;Vcy;&amp;Ocy;&amp;Gcy;&amp;Ocy;&amp;Dcy;&amp;Ncy;&amp;Icy;&amp;IEcy; &amp;Ucy;&amp;Kcy;&amp;Rcy;&amp;Acy;&amp;SHcy;&amp;IEcy;&amp;Ncy;&amp;Icy;&amp;YAcy; &amp;Dcy;&amp;Lcy;&amp;YAcy; &amp;Bcy;&amp;Lcy;&amp;Ocy;&amp;Gcy;&amp;Acy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812017" flipH="1">
            <a:off x="6779675" y="45246"/>
            <a:ext cx="2199910" cy="252111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827088" y="908050"/>
            <a:ext cx="7632700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180000" rIns="180000" bIns="180000"/>
          <a:lstStyle/>
          <a:p>
            <a:pPr algn="just"/>
            <a:endParaRPr lang="fr-FR" sz="20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новым годом!</a:t>
            </a:r>
            <a:endParaRPr lang="ru-RU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http://megashow-kazan.ru/aphp.upload/editor/files/new%20year/%D0%B4%D0%B5%D0%B4%D1%8B%20%D0%BC%D0%BE%D1%80%D0%BE%D0%B7%D1%8B%20%D1%80%D0%B0%D0%B7%D0%BD%D1%8B%D0%B5%20%D0%BC%D0%B5%D0%B3%D0%B0%D1%88%D0%BE%D1%8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060848"/>
            <a:ext cx="5976664" cy="3217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0" name="Picture 2" descr="&amp;Zcy;&amp;icy;&amp;mcy;&amp;ncy;&amp;icy;&amp;jcy; &amp;dcy;&amp;icy;&amp;zcy;&amp;acy;&amp;jcy;&amp;ncy; &amp;dcy;&amp;lcy;&amp;yacy; &amp;Ncy;&amp;Dcy;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12776"/>
            <a:ext cx="2904290" cy="1916832"/>
          </a:xfrm>
          <a:prstGeom prst="rect">
            <a:avLst/>
          </a:prstGeom>
          <a:noFill/>
        </p:spPr>
      </p:pic>
      <p:pic>
        <p:nvPicPr>
          <p:cNvPr id="27652" name="Picture 4" descr="&amp;kcy;&amp;lcy;&amp;icy;&amp;pcy;&amp;acy;&amp;rcy;&amp;tcy; &amp;Zcy;&amp;acy;&amp;pcy;&amp;icy;&amp;scy;&amp;icy; &amp;scy; &amp;mcy;&amp;iecy;&amp;tcy;&amp;kcy;&amp;ocy;&amp;jcy; &amp;kcy;&amp;lcy;&amp;icy;&amp;pcy;&amp;acy;&amp;rcy;&amp;tcy; &amp;Dcy;&amp;ncy;&amp;iecy;&amp;vcy;&amp;ncy;&amp;icy;&amp;kcy; Tanyusha100 :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3933056"/>
            <a:ext cx="6648450" cy="277177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Дед мороз 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Морозко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Трескун, </a:t>
            </a:r>
            <a:r>
              <a:rPr lang="ru-RU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Студенец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Veliky Ustyug, zemlja Deda Moroz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2643" y="2348880"/>
            <a:ext cx="5680784" cy="3794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C:\Users\Emma\Desktop\Такой разный дед мороз\0_93a69_4fc37bde_XL.jp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2438400" cy="1816100"/>
          </a:xfrm>
          <a:prstGeom prst="rect">
            <a:avLst/>
          </a:prstGeom>
          <a:noFill/>
        </p:spPr>
      </p:pic>
      <p:pic>
        <p:nvPicPr>
          <p:cNvPr id="10243" name="Picture 3" descr="C:\Users\Emma\Desktop\Такой разный дед мороз\b7ac21e94ffafdeff5e580847d65feb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340768"/>
            <a:ext cx="3249613" cy="32496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827088" y="908050"/>
            <a:ext cx="7632700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180000" rIns="180000" bIns="180000"/>
          <a:lstStyle/>
          <a:p>
            <a:pPr algn="just"/>
            <a:endParaRPr lang="fr-FR" sz="20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48680"/>
            <a:ext cx="3008313" cy="1162050"/>
          </a:xfrm>
        </p:spPr>
        <p:txBody>
          <a:bodyPr/>
          <a:lstStyle/>
          <a:p>
            <a:r>
              <a:rPr lang="ru-RU" sz="4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САНТА КЛАУС</a:t>
            </a:r>
            <a:endParaRPr lang="ru-RU" sz="4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67544" y="2166937"/>
            <a:ext cx="3008313" cy="4691063"/>
          </a:xfrm>
        </p:spPr>
        <p:txBody>
          <a:bodyPr/>
          <a:lstStyle/>
          <a:p>
            <a:r>
              <a:rPr 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США, Канада, 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Австралия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" name="Содержимое 6" descr="http://megashow-kazan.ru/aphp.upload/editor/files/new%20year/%D1%81%D0%B0%D0%BD%D1%82%D0%B0%20%D0%BA%D0%BB%D0%B0%D1%83%D1%8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32656"/>
            <a:ext cx="4392488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4" name="Picture 2" descr="Christmas tree branches and leaves of holly &amp;IEcy;&amp;lcy;&amp;ocy;&amp;chcy;&amp;ncy;&amp;ycy;&amp;iecy; &amp;vcy;&amp;iecy;&amp;tcy;&amp;kcy;&amp;icy; &amp;icy; &amp;lcy;&amp;icy;&amp;scy;&amp;tcy;&amp;softcy;&amp;yacy; &amp;ocy;&amp;scy;&amp;tcy;&amp;rcy;&amp;ocy;&amp;lcy;&amp;icy;&amp;scy;&amp;tcy;&amp;acy; &amp;vcy; &amp;Ncy;&amp;ocy;&amp;vcy;&amp;ycy;&amp;jcy; &amp;gcy;&amp;ocy;&amp;dcy; &amp;icy; &amp;Rcy;&amp;ocy;&amp;zhcy;&amp;dcy;&amp;iecy;&amp;scy;&amp;tcy;&amp;vcy;&amp;ocy; &quot; ALLDAY - &amp;ncy;&amp;acy;&amp;rcy;&amp;ocy;&amp;dcy;&amp;ncy;&amp;ycy;&amp;jcy; &amp;scy;&amp;acy;&amp;jcy;&amp;tcy; &amp;o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260648"/>
            <a:ext cx="2304256" cy="2017461"/>
          </a:xfrm>
          <a:prstGeom prst="rect">
            <a:avLst/>
          </a:prstGeom>
          <a:noFill/>
        </p:spPr>
      </p:pic>
      <p:pic>
        <p:nvPicPr>
          <p:cNvPr id="54276" name="Picture 4" descr="&amp;Ncy;&amp;ocy;&amp;vcy;&amp;ocy;&amp;gcy;&amp;ocy;&amp;dcy;&amp;ncy;&amp;icy;&amp;jcy; &amp;kcy;&amp;lcy;&amp;icy;&amp;pcy;&amp;acy;&amp;rcy;&amp;tcy; - 5 &amp;Dcy;&amp;iecy;&amp;kcy;&amp;acy;&amp;bcy;&amp;rcy;&amp;yacy; 2011 - &amp;Bcy;&amp;lcy;&amp;ocy;&amp;gcy; - &amp;Pcy;&amp;iecy;&amp;rcy;&amp;scy;&amp;ocy;&amp;ncy;&amp;acy;&amp;lcy;&amp;softcy;&amp;ncy;&amp;ycy;&amp;jcy; &amp;scy;&amp;acy;&amp;jcy;&amp;t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3284984"/>
            <a:ext cx="2242220" cy="224222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539218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  <a:p>
            <a:r>
              <a:rPr lang="ru-RU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Отец-Рождество</a:t>
            </a:r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2060848"/>
            <a:ext cx="29443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Великобритания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" name="Picture 2" descr="А скоро новый год! Топ 10 Дедов Морозов мира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700808"/>
            <a:ext cx="3400425" cy="476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6" name="Picture 2" descr="&amp;Ncy;&amp;ocy;&amp;vcy;&amp;ocy;&amp;gcy;&amp;ocy;&amp;dcy;&amp;ncy;&amp;icy;&amp;iecy; &amp;Icy;&amp;gcy;&amp;rcy;&amp;ocy;&amp;vcy;&amp;ycy;&amp;iecy; &amp;Scy;&amp;ocy;&amp;bcy;&amp;ycy;&amp;tcy;&amp;icy;&amp;yacy; &quot; Concord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677490">
            <a:off x="6228745" y="870428"/>
            <a:ext cx="2942224" cy="1130655"/>
          </a:xfrm>
          <a:prstGeom prst="rect">
            <a:avLst/>
          </a:prstGeom>
          <a:noFill/>
        </p:spPr>
      </p:pic>
      <p:pic>
        <p:nvPicPr>
          <p:cNvPr id="52228" name="Picture 4" descr="&amp;kcy;&amp;acy;&amp;rcy;&amp;tcy;&amp;icy;&amp;ncy;&amp;kcy;&amp;icy; &amp;Zcy;&amp;acy;&amp;pcy;&amp;icy;&amp;scy;&amp;icy; &amp;scy; &amp;mcy;&amp;iecy;&amp;tcy;&amp;kcy;&amp;ocy;&amp;jcy; &amp;kcy;&amp;acy;&amp;rcy;&amp;tcy;&amp;icy;&amp;ncy;&amp;kcy;&amp;icy; &amp;Dcy;&amp;ncy;&amp;iecy;&amp;vcy;&amp;ncy;&amp;icy;&amp;kcy; &amp;Vcy;&amp;acy;&amp;lcy;&amp;iecy;&amp;ncy;&amp;tcy;&amp;icy;&amp;ncy;&amp;kcy;&amp;acy;-&amp;gcy;&amp;ocy;&amp;lcy;&amp;ucy;&amp;bcy;&amp;kcy;&amp;acy; :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3212976"/>
            <a:ext cx="1798762" cy="179876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Братья Деда Мороза вразных странах">
            <a:hlinkClick r:id="rId3" tooltip="&quot;17 самых известных братьев Деда Мороза в разных странах мира&quot;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844824"/>
            <a:ext cx="3816424" cy="2737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Йоулупукки</a:t>
            </a:r>
            <a:r>
              <a:rPr 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4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ru-RU" sz="4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Финляндия</a:t>
            </a:r>
            <a:r>
              <a:rPr lang="ru-RU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http://megashow-kazan.ru/aphp.upload/editor/files/new%20year/%D0%B4%D0%B5%D0%B4%20%D0%BC%D0%BE%D1%80%D0%BE%D0%B7%20%D1%84%D0%B8%D0%BD%D0%BB%D1%8F%D0%BD%D0%B4%D0%B8%D1%8F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2564904"/>
            <a:ext cx="2304256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2" name="Picture 2" descr="&amp;iocy;&amp;lcy;&amp;ocy;&amp;chcy;&amp;ncy;&amp;ycy;&amp;iecy; &amp;ucy;&amp;kcy;&amp;rcy;&amp;acy;&amp;shcy;&amp;iecy;&amp;ncy;&amp;icy;&amp;yacy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1844824"/>
            <a:ext cx="1835647" cy="3227512"/>
          </a:xfrm>
          <a:prstGeom prst="rect">
            <a:avLst/>
          </a:prstGeom>
          <a:noFill/>
        </p:spPr>
      </p:pic>
      <p:pic>
        <p:nvPicPr>
          <p:cNvPr id="51204" name="Picture 4" descr="Christmas tree branches and leaves of holly &amp;IEcy;&amp;lcy;&amp;ocy;&amp;chcy;&amp;ncy;&amp;ycy;&amp;iecy; &amp;vcy;&amp;iecy;&amp;tcy;&amp;kcy;&amp;icy; &amp;icy; &amp;lcy;&amp;icy;&amp;scy;&amp;tcy;&amp;softcy;&amp;yacy; &amp;ocy;&amp;scy;&amp;tcy;&amp;rcy;&amp;ocy;&amp;lcy;&amp;icy;&amp;scy;&amp;tcy;&amp;acy; &amp;vcy; &amp;Ncy;&amp;ocy;&amp;vcy;&amp;ycy;&amp;jcy; &amp;gcy;&amp;ocy;&amp;dcy; &amp;icy; &amp;Rcy;&amp;ocy;&amp;zhcy;&amp;dcy;&amp;iecy;&amp;scy;&amp;tcy;&amp;vcy;&amp;ocy; &quot; PixelBrush - &amp;Pcy;&amp;ocy;&amp;rcy;&amp;tcy;&amp;acy;&amp;lcy; &amp;ocy; &amp;dcy;&amp;icy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692696"/>
            <a:ext cx="1656184" cy="121980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139136" cy="1162050"/>
          </a:xfrm>
        </p:spPr>
        <p:txBody>
          <a:bodyPr/>
          <a:lstStyle/>
          <a:p>
            <a:r>
              <a:rPr lang="ru-RU" dirty="0"/>
              <a:t> </a:t>
            </a:r>
            <a:br>
              <a:rPr lang="ru-RU" dirty="0"/>
            </a:br>
            <a:r>
              <a:rPr lang="ru-RU" sz="44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Йыулувана</a:t>
            </a:r>
            <a:r>
              <a:rPr lang="ru-RU" sz="2800" dirty="0">
                <a:solidFill>
                  <a:schemeClr val="bg1"/>
                </a:solidFill>
              </a:rPr>
              <a:t>  </a:t>
            </a:r>
            <a:r>
              <a:rPr lang="ru-RU" sz="2800" dirty="0" smtClean="0">
                <a:solidFill>
                  <a:schemeClr val="bg1"/>
                </a:solidFill>
              </a:rPr>
              <a:t/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Эстония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5" name="Содержимое 4" descr="http://megashow-kazan.ru/aphp.upload/editor/files/new%20year/%D0%B4%D0%B5%D0%B4%20%D0%BC%D0%BE%D1%80%D0%BE%D0%B7%20%D1%8D%D1%81%D1%82%D0%BE%D0%BD%D0%B8%D1%8F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412776"/>
            <a:ext cx="5616624" cy="4545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4" name="Picture 2" descr="&amp;Kcy;&amp;lcy;&amp;acy;&amp;scy;&amp;scy;&amp;ncy;&amp;ycy;&amp;jcy; &amp;Ncy;&amp;ocy;&amp;vcy;&amp;ocy;&amp;gcy;&amp;ocy;&amp;dcy;&amp;ncy;&amp;icy;&amp;jcy; PNG-&amp;kcy;&amp;lcy;&amp;icy;&amp;pcy;&amp;acy;&amp;rcy;&amp;tcy;(&amp;scy;&amp;acy;&amp;mcy;&amp;acy; &amp;rcy;&amp;acy;&amp;scy;&amp;pcy;&amp;acy;&amp;kcy;&amp;ocy;&amp;vcy;&amp;ycy;&amp;vcy;&amp;acy;&amp;lcy;&amp;acy;)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084168" y="260648"/>
            <a:ext cx="2820418" cy="239424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4896544" cy="2016224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sz="44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Крисе</a:t>
            </a:r>
            <a:r>
              <a:rPr lang="ru-RU" sz="4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Крингл</a:t>
            </a:r>
            <a:r>
              <a:rPr lang="ru-RU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40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Юлниссан</a:t>
            </a:r>
            <a:r>
              <a:rPr lang="ru-RU" sz="4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Юль </a:t>
            </a:r>
            <a:r>
              <a:rPr lang="ru-RU" sz="40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Томтен</a:t>
            </a:r>
            <a:r>
              <a:rPr lang="ru-RU" sz="4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Йолотомтен</a:t>
            </a:r>
            <a:r>
              <a:rPr lang="ru-RU" sz="4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sz="4000" dirty="0" smtClean="0">
                <a:solidFill>
                  <a:schemeClr val="bg1"/>
                </a:solidFill>
              </a:rPr>
              <a:t> </a:t>
            </a:r>
            <a:r>
              <a:rPr lang="ru-RU" sz="4000" dirty="0">
                <a:solidFill>
                  <a:schemeClr val="bg1"/>
                </a:solidFill>
              </a:rPr>
              <a:t>-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  <a:r>
              <a:rPr lang="ru-RU" sz="2800" dirty="0" smtClean="0">
                <a:solidFill>
                  <a:schemeClr val="bg1"/>
                </a:solidFill>
              </a:rPr>
              <a:t>Швеция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endParaRPr lang="ru-RU" dirty="0"/>
          </a:p>
        </p:txBody>
      </p:sp>
      <p:pic>
        <p:nvPicPr>
          <p:cNvPr id="5" name="Содержимое 4" descr="http://megashow-kazan.ru/aphp.upload/editor/files/new%20year/%D0%B4%D0%B5%D0%B4%20%D0%BC%D0%BE%D1%80%D0%BE%D0%B7%20%D1%88%D0%B2%D0%B5%D1%86%D0%B8%D1%8F%20%D0%BC%D0%B5%D0%B3%D0%B0%D1%88%D0%BE%D1%83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700808"/>
            <a:ext cx="3456384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6" name="Picture 2" descr="Ya.semira - &amp;acy;&amp;lcy;&amp;softcy;&amp;bcy;&amp;ocy;&amp;mcy; &quot;&amp;Kcy;&amp;lcy;&amp;icy;&amp;pcy;&amp;acy;&amp;rcy;&amp;tcy; / &amp;Ncy;&amp;ocy;&amp;vcy;&amp;ocy;&amp;gcy;&amp;ocy;&amp;dcy;&amp;ncy;&amp;icy;&amp;jcy; / &amp;IOcy;&amp;lcy;&amp;ocy;&amp;chcy;&amp;kcy;&amp;icy; &amp;icy; &amp;vcy;&amp;iecy;&amp;tcy;&amp;kcy;&amp;icy;&quot; &amp;ncy;&amp;acy; &amp;YAcy;&amp;ncy;&amp;dcy;&amp;iecy;&amp;kcy;&amp;scy;.&amp;Fcy;&amp;ocy;&amp;tcy;&amp;kcy;&amp;acy;&amp;kh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188640"/>
            <a:ext cx="2304256" cy="230425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1281</Words>
  <Application>Microsoft Office PowerPoint</Application>
  <PresentationFormat>Экран (4:3)</PresentationFormat>
  <Paragraphs>85</Paragraphs>
  <Slides>30</Slides>
  <Notes>24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Modèle par défaut</vt:lpstr>
      <vt:lpstr>Слайд 1</vt:lpstr>
      <vt:lpstr>Проект  «Такой разный Дед Мороз»</vt:lpstr>
      <vt:lpstr>Участники проекта</vt:lpstr>
      <vt:lpstr>Дед мороз  (Морозко, Трескун, Студенец)</vt:lpstr>
      <vt:lpstr>САНТА КЛАУС</vt:lpstr>
      <vt:lpstr>Слайд 6</vt:lpstr>
      <vt:lpstr>Йоулупукки    Финляндия </vt:lpstr>
      <vt:lpstr>  Йыулувана   Эстония</vt:lpstr>
      <vt:lpstr>                   Крисе Крингл (Юлниссан, Юль Томтен Йолотомтен) - Швеция </vt:lpstr>
      <vt:lpstr>   Дания    </vt:lpstr>
      <vt:lpstr>Юль Томтен маленький брат Деда Мороза в Швеции</vt:lpstr>
      <vt:lpstr>Голландия  </vt:lpstr>
      <vt:lpstr>Сильвестр  Австрия </vt:lpstr>
      <vt:lpstr>Мош Джерилэ Румыния </vt:lpstr>
      <vt:lpstr>Дед Микулаш Чехия </vt:lpstr>
      <vt:lpstr>Старушка Бефана  Италия</vt:lpstr>
      <vt:lpstr>  Папа Ноэль Испания  Олентцеро - страна басков </vt:lpstr>
      <vt:lpstr>Святой Василий Греция, Кипр  </vt:lpstr>
      <vt:lpstr>Шо Хин, Шэн Дань Лаожэнь Китай  </vt:lpstr>
      <vt:lpstr>Одзи-сан Япония  </vt:lpstr>
      <vt:lpstr>Корбобо Узбекистан </vt:lpstr>
      <vt:lpstr>Аяз-ата  Казахстан </vt:lpstr>
      <vt:lpstr>Кыш Бабай  брат Деда Мороза из Татарстана </vt:lpstr>
      <vt:lpstr>  Якутский Эхээ Дьыл северный брат Деда Мороза </vt:lpstr>
      <vt:lpstr>Соок Ирей  северный брат Деда Мороза из Тувы  </vt:lpstr>
      <vt:lpstr>Тол Бабай Брат Деда Мороза в Удмуртии</vt:lpstr>
      <vt:lpstr>Паккайнен  Карелия </vt:lpstr>
      <vt:lpstr>Ямал Ири брат Деда Мороза с Ямала </vt:lpstr>
      <vt:lpstr>Конкурс!!!</vt:lpstr>
      <vt:lpstr>С новым годом!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 Christmas Tree</dc:title>
  <dc:creator>www.powerpointstyles.com</dc:creator>
  <cp:lastModifiedBy>Lenovo</cp:lastModifiedBy>
  <cp:revision>162</cp:revision>
  <dcterms:created xsi:type="dcterms:W3CDTF">2009-03-23T15:23:24Z</dcterms:created>
  <dcterms:modified xsi:type="dcterms:W3CDTF">2016-12-09T08:32:36Z</dcterms:modified>
</cp:coreProperties>
</file>