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  <p:sldId id="278" r:id="rId16"/>
    <p:sldId id="279" r:id="rId17"/>
    <p:sldId id="282" r:id="rId18"/>
    <p:sldId id="284" r:id="rId19"/>
    <p:sldId id="285" r:id="rId20"/>
    <p:sldId id="286" r:id="rId21"/>
    <p:sldId id="288" r:id="rId22"/>
    <p:sldId id="289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–34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  302, 356, 444, 466, 486: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13, 18, 25, 27, </a:t>
          </a:r>
          <a:r>
            <a:rPr lang="en-US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248, 414,  486, 510, 511, 559, 562, 582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1, 5, 7,  8, 9, 19, 24, 36, 43, 52, 67, 72, 128, 150, 151,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164728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4728"/>
        <a:ext cx="8229600" cy="666225"/>
      </dsp:txXfrm>
    </dsp:sp>
    <dsp:sp modelId="{91D80790-FFCF-4835-A10C-C1EA5F4EB9DD}">
      <dsp:nvSpPr>
        <dsp:cNvPr id="0" name=""/>
        <dsp:cNvSpPr/>
      </dsp:nvSpPr>
      <dsp:spPr>
        <a:xfrm>
          <a:off x="411480" y="31888"/>
          <a:ext cx="6912864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44857"/>
        <a:ext cx="6886926" cy="239742"/>
      </dsp:txXfrm>
    </dsp:sp>
    <dsp:sp modelId="{11457E60-90FC-4B8A-AE9C-CA875DF9F840}">
      <dsp:nvSpPr>
        <dsp:cNvPr id="0" name=""/>
        <dsp:cNvSpPr/>
      </dsp:nvSpPr>
      <dsp:spPr>
        <a:xfrm>
          <a:off x="0" y="1297651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297651"/>
        <a:ext cx="8229600" cy="666225"/>
      </dsp:txXfrm>
    </dsp:sp>
    <dsp:sp modelId="{75BC42DD-E88D-4899-8A87-0631C0007267}">
      <dsp:nvSpPr>
        <dsp:cNvPr id="0" name=""/>
        <dsp:cNvSpPr/>
      </dsp:nvSpPr>
      <dsp:spPr>
        <a:xfrm>
          <a:off x="411480" y="879553"/>
          <a:ext cx="6912864" cy="5509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375" y="906448"/>
        <a:ext cx="6859074" cy="497147"/>
      </dsp:txXfrm>
    </dsp:sp>
    <dsp:sp modelId="{3F04474D-CC9A-4202-A80F-32E5731A04A9}">
      <dsp:nvSpPr>
        <dsp:cNvPr id="0" name=""/>
        <dsp:cNvSpPr/>
      </dsp:nvSpPr>
      <dsp:spPr>
        <a:xfrm>
          <a:off x="0" y="2145316"/>
          <a:ext cx="82296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  302, 356, 444, 466, 486: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45316"/>
        <a:ext cx="8229600" cy="1048950"/>
      </dsp:txXfrm>
    </dsp:sp>
    <dsp:sp modelId="{382ADB04-5A8C-4558-BE64-457400BA9F20}">
      <dsp:nvSpPr>
        <dsp:cNvPr id="0" name=""/>
        <dsp:cNvSpPr/>
      </dsp:nvSpPr>
      <dsp:spPr>
        <a:xfrm>
          <a:off x="411480" y="2012476"/>
          <a:ext cx="6912864" cy="2656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компенсирующего вида – 5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2025445"/>
        <a:ext cx="6886926" cy="239742"/>
      </dsp:txXfrm>
    </dsp:sp>
    <dsp:sp modelId="{90A8537D-AD1B-4E2C-BDD6-4C2199CC94B3}">
      <dsp:nvSpPr>
        <dsp:cNvPr id="0" name=""/>
        <dsp:cNvSpPr/>
      </dsp:nvSpPr>
      <dsp:spPr>
        <a:xfrm>
          <a:off x="0" y="337570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13, 18, 25, 27, </a:t>
          </a:r>
          <a:r>
            <a:rPr lang="en-US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115</a:t>
          </a: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248, 414,  486, 510, 511, 559, 562, 582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375706"/>
        <a:ext cx="8229600" cy="481950"/>
      </dsp:txXfrm>
    </dsp:sp>
    <dsp:sp modelId="{F99C89BD-3985-4435-A273-120B642D34BD}">
      <dsp:nvSpPr>
        <dsp:cNvPr id="0" name=""/>
        <dsp:cNvSpPr/>
      </dsp:nvSpPr>
      <dsp:spPr>
        <a:xfrm>
          <a:off x="411480" y="3242866"/>
          <a:ext cx="6912864" cy="265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комбинированного вида – 12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3255835"/>
        <a:ext cx="6886926" cy="239742"/>
      </dsp:txXfrm>
    </dsp:sp>
    <dsp:sp modelId="{F88851E0-7954-4809-B5D4-FBDC0B19D373}">
      <dsp:nvSpPr>
        <dsp:cNvPr id="0" name=""/>
        <dsp:cNvSpPr/>
      </dsp:nvSpPr>
      <dsp:spPr>
        <a:xfrm>
          <a:off x="0" y="4039096"/>
          <a:ext cx="8229600" cy="481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39096"/>
        <a:ext cx="8229600" cy="481950"/>
      </dsp:txXfrm>
    </dsp:sp>
    <dsp:sp modelId="{775FAE88-60E0-43FC-9719-5C61935A8BD8}">
      <dsp:nvSpPr>
        <dsp:cNvPr id="0" name=""/>
        <dsp:cNvSpPr/>
      </dsp:nvSpPr>
      <dsp:spPr>
        <a:xfrm>
          <a:off x="411480" y="3906256"/>
          <a:ext cx="6912864" cy="2656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3919225"/>
        <a:ext cx="6886926" cy="239742"/>
      </dsp:txXfrm>
    </dsp:sp>
    <dsp:sp modelId="{BADCE6A1-F4AF-410A-A85E-9BA594C2E30E}">
      <dsp:nvSpPr>
        <dsp:cNvPr id="0" name=""/>
        <dsp:cNvSpPr/>
      </dsp:nvSpPr>
      <dsp:spPr>
        <a:xfrm>
          <a:off x="0" y="4702486"/>
          <a:ext cx="8229600" cy="666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87452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№ 1, 5, 7,  8, 9, 19, 24, 36, 43, 52, 67, 72, 128, 150, 151,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702486"/>
        <a:ext cx="8229600" cy="666225"/>
      </dsp:txXfrm>
    </dsp:sp>
    <dsp:sp modelId="{D61B7997-8D13-439A-BCFD-BA934754A217}">
      <dsp:nvSpPr>
        <dsp:cNvPr id="0" name=""/>
        <dsp:cNvSpPr/>
      </dsp:nvSpPr>
      <dsp:spPr>
        <a:xfrm>
          <a:off x="411480" y="4569646"/>
          <a:ext cx="6830485" cy="265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4449" y="4582615"/>
        <a:ext cx="6804547" cy="239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1527 (Далее – Приказ).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информацию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соответствующей возрастной группе, соответствующей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олучить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childtransfer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33100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58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(на 01.05.2022)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91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8395" y="595615"/>
            <a:ext cx="3703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Обзорная справка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336018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МБДОУ  детский сад </a:t>
            </a:r>
            <a:r>
              <a:rPr lang="ru-RU" sz="20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№ </a:t>
            </a:r>
            <a:r>
              <a:rPr lang="ru-RU" sz="20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283 </a:t>
            </a:r>
            <a:r>
              <a:rPr lang="ru-RU" sz="2000" b="1" dirty="0" smtClean="0"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функционирует с  февраля 2011 года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3891559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Структура МБДОУ: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 smtClean="0"/>
              <a:t> </a:t>
            </a:r>
            <a:r>
              <a:rPr lang="ru-RU" b="1" dirty="0"/>
              <a:t>группы для детей раннего </a:t>
            </a:r>
            <a:r>
              <a:rPr lang="ru-RU" b="1" dirty="0" smtClean="0"/>
              <a:t>возраста</a:t>
            </a:r>
            <a:endParaRPr lang="ru-RU" b="1" dirty="0" smtClean="0">
              <a:solidFill>
                <a:prstClr val="black"/>
              </a:solidFill>
            </a:endParaRP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                            </a:t>
            </a:r>
            <a:r>
              <a:rPr lang="ru-RU" b="1" dirty="0" smtClean="0">
                <a:solidFill>
                  <a:prstClr val="black"/>
                </a:solidFill>
              </a:rPr>
              <a:t>10 </a:t>
            </a:r>
            <a:r>
              <a:rPr lang="ru-RU" b="1" dirty="0">
                <a:solidFill>
                  <a:prstClr val="black"/>
                </a:solidFill>
              </a:rPr>
              <a:t>групп общеобразовательной направленности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prstClr val="black"/>
                </a:solidFill>
              </a:rPr>
              <a:t>                            Оборудованный музыкальный и спортивный зал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65004" y="2149911"/>
            <a:ext cx="69633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Режим </a:t>
            </a:r>
            <a:r>
              <a:rPr lang="ru-RU" b="1" dirty="0" smtClean="0"/>
              <a:t>работы</a:t>
            </a:r>
            <a:r>
              <a:rPr lang="ru-RU" b="1" dirty="0" smtClean="0"/>
              <a:t> </a:t>
            </a:r>
            <a:r>
              <a:rPr lang="ru-RU" b="1" dirty="0"/>
              <a:t>МБДОУ:</a:t>
            </a:r>
            <a:endParaRPr lang="ru-RU" dirty="0"/>
          </a:p>
          <a:p>
            <a:r>
              <a:rPr lang="ru-RU" b="1" dirty="0"/>
              <a:t>                      *  пятидневная рабочая неделя</a:t>
            </a:r>
            <a:endParaRPr lang="ru-RU" dirty="0"/>
          </a:p>
          <a:p>
            <a:r>
              <a:rPr lang="ru-RU" b="1" dirty="0"/>
              <a:t>                      *  продолжительность пребывания </a:t>
            </a:r>
            <a:endParaRPr lang="ru-RU" dirty="0"/>
          </a:p>
          <a:p>
            <a:r>
              <a:rPr lang="ru-RU" b="1" dirty="0"/>
              <a:t>                        </a:t>
            </a:r>
            <a:r>
              <a:rPr lang="ru-RU" b="1" dirty="0" smtClean="0"/>
              <a:t>  ребенка </a:t>
            </a:r>
            <a:r>
              <a:rPr lang="ru-RU" b="1" dirty="0"/>
              <a:t>в детском саду с 7.30 до </a:t>
            </a:r>
            <a:r>
              <a:rPr lang="ru-RU" b="1" dirty="0" smtClean="0"/>
              <a:t>18.00</a:t>
            </a:r>
            <a:endParaRPr lang="ru-RU" dirty="0"/>
          </a:p>
          <a:p>
            <a:r>
              <a:rPr lang="ru-RU" b="1" dirty="0"/>
              <a:t>                      * </a:t>
            </a:r>
            <a:r>
              <a:rPr lang="ru-RU" b="1" dirty="0" smtClean="0"/>
              <a:t> четырёхразовое питание</a:t>
            </a:r>
            <a:r>
              <a:rPr lang="ru-RU" b="1" dirty="0"/>
              <a:t>                 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75472" y="5366405"/>
            <a:ext cx="3049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МБДОУ посещают </a:t>
            </a:r>
            <a:r>
              <a:rPr lang="ru-RU" b="1" dirty="0" smtClean="0"/>
              <a:t>256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12416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870901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Педагогический состав МБДОУ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9639" y="1988840"/>
            <a:ext cx="76328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Участниками образовательного процесса в МБДОУ являются:       </a:t>
            </a:r>
            <a:endParaRPr lang="ru-RU" sz="2000" dirty="0"/>
          </a:p>
          <a:p>
            <a:r>
              <a:rPr lang="ru-RU" sz="2000" dirty="0"/>
              <a:t> </a:t>
            </a:r>
          </a:p>
          <a:p>
            <a:r>
              <a:rPr lang="ru-RU" sz="2000" b="1" dirty="0" smtClean="0"/>
              <a:t>Педагогические работники </a:t>
            </a:r>
            <a:r>
              <a:rPr lang="ru-RU" sz="2000" b="1" dirty="0"/>
              <a:t>– </a:t>
            </a:r>
            <a:r>
              <a:rPr lang="ru-RU" sz="2000" b="1" dirty="0" smtClean="0"/>
              <a:t>18 </a:t>
            </a:r>
            <a:r>
              <a:rPr lang="ru-RU" sz="2000" b="1" dirty="0" smtClean="0"/>
              <a:t>человек</a:t>
            </a:r>
            <a:endParaRPr lang="ru-RU" sz="2000" b="1" dirty="0" smtClean="0"/>
          </a:p>
          <a:p>
            <a:endParaRPr lang="ru-RU" sz="1000" dirty="0"/>
          </a:p>
          <a:p>
            <a:r>
              <a:rPr lang="ru-RU" sz="2000" b="1" dirty="0"/>
              <a:t>      </a:t>
            </a:r>
            <a:r>
              <a:rPr lang="ru-RU" sz="2000" b="1" dirty="0" smtClean="0"/>
              <a:t>          Из </a:t>
            </a:r>
            <a:r>
              <a:rPr lang="ru-RU" sz="2000" b="1" dirty="0"/>
              <a:t>них специалисты</a:t>
            </a:r>
            <a:r>
              <a:rPr lang="ru-RU" sz="2000" b="1" dirty="0" smtClean="0"/>
              <a:t>:</a:t>
            </a:r>
          </a:p>
          <a:p>
            <a:endParaRPr lang="ru-RU" sz="1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 smtClean="0"/>
              <a:t>музыкальный </a:t>
            </a:r>
            <a:r>
              <a:rPr lang="ru-RU" sz="2000" b="1" dirty="0"/>
              <a:t>руководитель</a:t>
            </a:r>
            <a:endParaRPr lang="ru-RU" sz="2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/>
              <a:t>инструктор по </a:t>
            </a:r>
            <a:r>
              <a:rPr lang="ru-RU" sz="2000" b="1" dirty="0" smtClean="0"/>
              <a:t>физической культуре</a:t>
            </a:r>
            <a:endParaRPr lang="ru-RU" sz="2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 smtClean="0"/>
              <a:t>учитель – </a:t>
            </a:r>
            <a:r>
              <a:rPr lang="ru-RU" sz="2000" b="1" dirty="0" smtClean="0"/>
              <a:t>логопед</a:t>
            </a:r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/>
              <a:t>п</a:t>
            </a:r>
            <a:r>
              <a:rPr lang="ru-RU" sz="2000" b="1" dirty="0" smtClean="0"/>
              <a:t>едагог-психолог</a:t>
            </a: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12086086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26121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Образовательная программа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631" y="4127974"/>
            <a:ext cx="57606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И учебно-методический комплект по </a:t>
            </a:r>
            <a:r>
              <a:rPr lang="ru-RU" sz="2000" b="1" dirty="0" smtClean="0"/>
              <a:t>инновационной </a:t>
            </a:r>
            <a:r>
              <a:rPr lang="ru-RU" sz="2000" b="1" dirty="0" smtClean="0"/>
              <a:t>программе дошкольного образования «От </a:t>
            </a:r>
            <a:r>
              <a:rPr lang="ru-RU" sz="2000" b="1" dirty="0"/>
              <a:t>рождения до школы</a:t>
            </a:r>
            <a:r>
              <a:rPr lang="ru-RU" sz="2000" b="1" dirty="0" smtClean="0"/>
              <a:t>» под </a:t>
            </a:r>
            <a:r>
              <a:rPr lang="ru-RU" sz="2000" b="1" dirty="0"/>
              <a:t>редакцией </a:t>
            </a:r>
            <a:r>
              <a:rPr lang="ru-RU" sz="2000" b="1" dirty="0" smtClean="0"/>
              <a:t>Н.Е</a:t>
            </a:r>
            <a:r>
              <a:rPr lang="ru-RU" sz="2000" b="1" dirty="0" smtClean="0"/>
              <a:t>. </a:t>
            </a:r>
            <a:r>
              <a:rPr lang="ru-RU" sz="2000" b="1" dirty="0" err="1" smtClean="0"/>
              <a:t>Вераксы</a:t>
            </a:r>
            <a:r>
              <a:rPr lang="ru-RU" sz="2000" b="1" dirty="0"/>
              <a:t>.</a:t>
            </a:r>
            <a:r>
              <a:rPr lang="ru-RU" sz="2000" b="1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978113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</a:rPr>
              <a:t>Образовательная деятельность в МБДОУ осуществляется по основной </a:t>
            </a:r>
            <a:r>
              <a:rPr lang="ru-RU" sz="2000" b="1" dirty="0" smtClean="0">
                <a:solidFill>
                  <a:prstClr val="black"/>
                </a:solidFill>
              </a:rPr>
              <a:t>образовательной </a:t>
            </a:r>
            <a:r>
              <a:rPr lang="ru-RU" sz="2000" b="1" dirty="0">
                <a:solidFill>
                  <a:prstClr val="black"/>
                </a:solidFill>
              </a:rPr>
              <a:t>программе дошкольного </a:t>
            </a:r>
            <a:r>
              <a:rPr lang="ru-RU" sz="2000" b="1" dirty="0" smtClean="0">
                <a:solidFill>
                  <a:prstClr val="black"/>
                </a:solidFill>
              </a:rPr>
              <a:t>образования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разработанная на основе примерной основной образовательной программе дошкольного образования, одобренная решением федерального учебно-методического объединения по общему образованию</a:t>
            </a:r>
          </a:p>
          <a:p>
            <a:pPr lvl="0" algn="ctr"/>
            <a:r>
              <a:rPr lang="ru-RU" sz="2000" b="1" dirty="0" smtClean="0">
                <a:solidFill>
                  <a:prstClr val="black"/>
                </a:solidFill>
              </a:rPr>
              <a:t> (протокол от 20 мая 2015 г. № 2/15)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https://static-eu.insales.ru/images/products/1/6141/246601725/%D0%969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71" y="3145465"/>
            <a:ext cx="2304169" cy="328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70442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en-US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.05.2020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236); 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утвержденный Постановлением Администрации города Екатеринбурга от 29.10.2021 г. № 2365;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 образования Администрации города Екатеринбурга от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02.11.2021</a:t>
            </a:r>
            <a:b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2121/46/36 «Об утверждении Положения о порядке учета детей, подлежащих обучению по образовательным программам дошкольного образования в муниципальном образовании «город Екатеринбург»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изменениями и дополнениями);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Екатеринбурга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18.03.2015 № 689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изменениями и дополнениями);</a:t>
            </a:r>
          </a:p>
          <a:p>
            <a:pPr marL="0" indent="269875" algn="just">
              <a:lnSpc>
                <a:spcPct val="11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 Департамента образования от 02.11. 2021 г. № 2121/46/36.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755651" y="1196752"/>
            <a:ext cx="568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ОО «ФИЗИЧЕСКОЕ РАЗВИТИЕ»</a:t>
            </a:r>
          </a:p>
        </p:txBody>
      </p:sp>
      <p:sp>
        <p:nvSpPr>
          <p:cNvPr id="30724" name="Прямоугольник 4"/>
          <p:cNvSpPr>
            <a:spLocks noChangeArrowheads="1"/>
          </p:cNvSpPr>
          <p:nvPr/>
        </p:nvSpPr>
        <p:spPr bwMode="auto">
          <a:xfrm>
            <a:off x="755651" y="1938338"/>
            <a:ext cx="6768677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Здоровье сберегающие </a:t>
            </a: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технологии;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Центр физического развития;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Нестандартное физкультурное оборудование;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Система </a:t>
            </a: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здоровье сбережение </a:t>
            </a: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детей;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51" y="4581128"/>
            <a:ext cx="3311325" cy="182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3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Платные образовательные услуги</a:t>
            </a:r>
            <a:br>
              <a:rPr lang="ru-RU" dirty="0" smtClean="0"/>
            </a:br>
            <a:r>
              <a:rPr lang="ru-RU" dirty="0" smtClean="0"/>
              <a:t>Изостудия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911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Платные образовательные услуги</a:t>
            </a:r>
            <a:br>
              <a:rPr lang="ru-RU" dirty="0" smtClean="0"/>
            </a:br>
            <a:r>
              <a:rPr lang="ru-RU" dirty="0" smtClean="0"/>
              <a:t>Детский фитнес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10" y="3933056"/>
            <a:ext cx="4030782" cy="266447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00808"/>
            <a:ext cx="3538736" cy="2520280"/>
          </a:xfrm>
        </p:spPr>
      </p:pic>
    </p:spTree>
    <p:extLst>
      <p:ext uri="{BB962C8B-B14F-4D97-AF65-F5344CB8AC3E}">
        <p14:creationId xmlns:p14="http://schemas.microsoft.com/office/powerpoint/2010/main" val="36986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052736"/>
            <a:ext cx="6048672" cy="4320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18215" y="1628800"/>
            <a:ext cx="60486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Добро пожаловать в детский сад!</a:t>
            </a:r>
            <a:endParaRPr lang="ru-RU" sz="6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30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04283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530509"/>
            <a:ext cx="777584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Положением о порядке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учета детей, подлежащих обучению по образовательным программам дошкольного образования в муниципальном образовании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Екатеринбург»,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утвержденным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Распоряжением Департамента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образования Администрации города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Екатеринбурга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02.11.2021 № 2121/46/36,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ормирование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поимённых списков детей для направления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МДОО города Екатеринбурга осуществляется  в порядке внеочередного, первоочередного и преимущественного права на получение места в детском саду и с учетом даты и времени постановки на учет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451829"/>
            <a:ext cx="7992888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дети, 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полнородные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неполнородные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братья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(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или) сестры, обучаются в дошкольном образовательном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913087"/>
              </p:ext>
            </p:extLst>
          </p:nvPr>
        </p:nvGraphicFramePr>
        <p:xfrm>
          <a:off x="827584" y="908720"/>
          <a:ext cx="7632847" cy="5615936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Постановлением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</a:t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689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( 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algn="just">
              <a:buFontTx/>
              <a:buChar char="-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управление образования Верх-Исетского района (ул. Хомякова, 5а, кабинет                  № 27, время приема: вторник, четверг с 9.00-13.00, среда с 14.00-18.00, телефон 304-12-63);</a:t>
            </a:r>
            <a:endParaRPr lang="en-US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а официальном портале города Екатеринбурга –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екатеринбург.рф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актом 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1421</Words>
  <Application>Microsoft Office PowerPoint</Application>
  <PresentationFormat>Экран (4:3)</PresentationFormat>
  <Paragraphs>182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(Далее – Приказ). Согласно приказу по 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получить информацию о наличии свободных мест в соответствующей возрастной группе, соответствующей направленности. 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Екатеринбурга (кабинет.екатеринбург.рф/childtransfer).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Платные образовательные услуги Изостудия</vt:lpstr>
      <vt:lpstr>Платные образовательные услуги Детский фитнес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HP</cp:lastModifiedBy>
  <cp:revision>50</cp:revision>
  <dcterms:created xsi:type="dcterms:W3CDTF">2016-04-04T07:48:39Z</dcterms:created>
  <dcterms:modified xsi:type="dcterms:W3CDTF">2022-04-08T06:32:23Z</dcterms:modified>
</cp:coreProperties>
</file>