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1775-81C1-4602-B5BE-3A3B4F1502A8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76C2-EAC9-457E-831D-27E47E14A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ussianelka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m0-tub-ru.yandex.net/i?id=165698540-3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857232"/>
            <a:ext cx="1809757" cy="2618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Новый год?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572140"/>
            <a:ext cx="4071966" cy="642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Внеклассное занятие. </a:t>
            </a:r>
            <a:r>
              <a:rPr lang="ru-RU" sz="1800" dirty="0" err="1" smtClean="0"/>
              <a:t>Мокина</a:t>
            </a:r>
            <a:r>
              <a:rPr lang="ru-RU" sz="1800" dirty="0" smtClean="0"/>
              <a:t> Т.В. Матушкина С.А.</a:t>
            </a:r>
            <a:endParaRPr lang="ru-RU" sz="1800" dirty="0"/>
          </a:p>
        </p:txBody>
      </p:sp>
      <p:pic>
        <p:nvPicPr>
          <p:cNvPr id="14338" name="Picture 2" descr="http://priroda.inc.ru/prazdnik/anima/gif/baum0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428892" cy="2574626"/>
          </a:xfrm>
          <a:prstGeom prst="rect">
            <a:avLst/>
          </a:prstGeom>
          <a:noFill/>
        </p:spPr>
      </p:pic>
      <p:pic>
        <p:nvPicPr>
          <p:cNvPr id="14340" name="Picture 4" descr="http://im2-tub-ru.yandex.net/i?id=70049297-6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071702" cy="2526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vivas.ru/img/news/201201/621457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715000" cy="428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42918"/>
            <a:ext cx="76260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Хранилище подарков  Деда Мороза – мешок.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ainharvest.co.za/wp-content/uploads/2010/11/christmas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4357718" cy="6143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785794"/>
            <a:ext cx="3571900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Обязательный атрибут новогоднего праздника – ёлка. Ёлку можно купить на базаре.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11032.vkontakte.ru/u113226843/-14/x_2192ec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774" y="714356"/>
            <a:ext cx="3765807" cy="53340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3239733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Ёлке придают  новогодний вид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-её украшают нитями фонариков          ( гирляндами)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igzag83.com/_ld/18/98127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1971"/>
            <a:ext cx="4214842" cy="56721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285728"/>
            <a:ext cx="392909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старые времена на новогодней ёлке и на праздничном столе зажигали свечи.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im7-tub-ru.yandex.net/i?id=82867087-4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643446"/>
            <a:ext cx="300036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15154875-2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2286016" cy="1935495"/>
          </a:xfrm>
          <a:prstGeom prst="rect">
            <a:avLst/>
          </a:prstGeom>
          <a:noFill/>
        </p:spPr>
      </p:pic>
      <p:pic>
        <p:nvPicPr>
          <p:cNvPr id="1028" name="Picture 4" descr="http://im8-tub-ru.yandex.net/i?id=143253464-26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1480"/>
            <a:ext cx="1933581" cy="2566700"/>
          </a:xfrm>
          <a:prstGeom prst="rect">
            <a:avLst/>
          </a:prstGeom>
          <a:noFill/>
        </p:spPr>
      </p:pic>
      <p:pic>
        <p:nvPicPr>
          <p:cNvPr id="1030" name="Picture 6" descr="http://go1.imgsmail.ru/imgpreview?key=http%3A//ladyplaneta.ru/wp-content/uploads/2011/11/10.jpg&amp;mb=imgdb_preview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2928958" cy="35762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3929066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Ёлку можно украсить блестящей новогодней лентой – мишурой.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2-tub-ru.yandex.net/i?id=238561400-5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2714644" cy="2515570"/>
          </a:xfrm>
          <a:prstGeom prst="rect">
            <a:avLst/>
          </a:prstGeom>
          <a:noFill/>
        </p:spPr>
      </p:pic>
      <p:pic>
        <p:nvPicPr>
          <p:cNvPr id="27652" name="Picture 4" descr="http://im4-tub-ru.yandex.net/i?id=82930569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477" y="714356"/>
            <a:ext cx="3238523" cy="2428892"/>
          </a:xfrm>
          <a:prstGeom prst="rect">
            <a:avLst/>
          </a:prstGeom>
          <a:noFill/>
        </p:spPr>
      </p:pic>
      <p:pic>
        <p:nvPicPr>
          <p:cNvPr id="27654" name="Picture 6" descr="http://im5-tub-ru.yandex.net/i?id=158479504-03-72&amp;n=21"/>
          <p:cNvPicPr>
            <a:picLocks noChangeAspect="1" noChangeArrowheads="1"/>
          </p:cNvPicPr>
          <p:nvPr/>
        </p:nvPicPr>
        <p:blipFill>
          <a:blip r:embed="rId4" cstate="print"/>
          <a:srcRect b="16500"/>
          <a:stretch>
            <a:fillRect/>
          </a:stretch>
        </p:blipFill>
        <p:spPr bwMode="auto">
          <a:xfrm>
            <a:off x="214282" y="857232"/>
            <a:ext cx="3429024" cy="2571768"/>
          </a:xfrm>
          <a:prstGeom prst="rect">
            <a:avLst/>
          </a:prstGeom>
          <a:noFill/>
        </p:spPr>
      </p:pic>
      <p:pic>
        <p:nvPicPr>
          <p:cNvPr id="27656" name="Picture 8" descr="http://im6-tub-ru.yandex.net/i?id=100957718-3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643314"/>
            <a:ext cx="4000515" cy="30003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143380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Длинная узкая лента из цветной бумаги, которой можно бросать в друг друга на празднике –серпантин.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o2.imgsmail.ru/imgpreview?key=http%3A//www.fl-ag.ru/images/slides/fire/dr%5Ffei%5F3.jpg&amp;mb=imgdb_preview_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338591" cy="2500330"/>
          </a:xfrm>
          <a:prstGeom prst="rect">
            <a:avLst/>
          </a:prstGeom>
          <a:noFill/>
        </p:spPr>
      </p:pic>
      <p:pic>
        <p:nvPicPr>
          <p:cNvPr id="30724" name="Picture 4" descr="http://go2.imgsmail.ru/imgpreview?key=http%3A//0lik.ru/uploads/posts/2008-03/1206169595%5F0lik.ru%5Ffireworks%5F2007.jpg&amp;mb=imgdb_preview_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4346864" cy="2714644"/>
          </a:xfrm>
          <a:prstGeom prst="rect">
            <a:avLst/>
          </a:prstGeom>
          <a:noFill/>
        </p:spPr>
      </p:pic>
      <p:pic>
        <p:nvPicPr>
          <p:cNvPr id="30726" name="Picture 6" descr="http://go4.imgsmail.ru/imgpreview?key=http%3A//ru.best-wallpaper.net/wallpaper/1280x1024/1109/Festival-Fireworks%5F1280x1024.jpg&amp;mb=imgdb_preview_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3682448" cy="2942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214290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новогоднюю ночь мы можем увидеть взлетающие в воздух цветные декоративные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		огни.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07207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Фейерверк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066" y="642918"/>
            <a:ext cx="3714776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далёкие времена люди старались придать ёлке зимнюю свежесть, для этого они  заменяли снег на ёлке ватой.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6" name="Picture 4" descr="http://59209s043.edusite.ru/images/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0300"/>
            <a:ext cx="3929090" cy="661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0-tub-ru.yandex.net/i?id=303155802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619525" cy="2714644"/>
          </a:xfrm>
          <a:prstGeom prst="rect">
            <a:avLst/>
          </a:prstGeom>
          <a:noFill/>
        </p:spPr>
      </p:pic>
      <p:pic>
        <p:nvPicPr>
          <p:cNvPr id="29700" name="Picture 4" descr="http://im0-tub-ru.yandex.net/i?id=411389194-4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857364"/>
            <a:ext cx="3357586" cy="2518190"/>
          </a:xfrm>
          <a:prstGeom prst="rect">
            <a:avLst/>
          </a:prstGeom>
          <a:noFill/>
        </p:spPr>
      </p:pic>
      <p:pic>
        <p:nvPicPr>
          <p:cNvPr id="29702" name="Picture 6" descr="http://im3-tub-ru.yandex.net/i?id=235846588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714763" cy="2786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42852"/>
            <a:ext cx="36872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Разноцветные бумажные кружочки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21495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Конфетти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2-tub-ru.yandex.net/i?id=440755175-4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922708" cy="2928958"/>
          </a:xfrm>
          <a:prstGeom prst="rect">
            <a:avLst/>
          </a:prstGeom>
          <a:noFill/>
        </p:spPr>
      </p:pic>
      <p:pic>
        <p:nvPicPr>
          <p:cNvPr id="31748" name="Picture 4" descr="http://im0-tub-ru.yandex.net/i?id=96940507-5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3143272" cy="3466844"/>
          </a:xfrm>
          <a:prstGeom prst="rect">
            <a:avLst/>
          </a:prstGeom>
          <a:noFill/>
        </p:spPr>
      </p:pic>
      <p:pic>
        <p:nvPicPr>
          <p:cNvPr id="31750" name="Picture 6" descr="http://im0-tub-ru.yandex.net/i?id=341327605-0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3286148" cy="2453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57148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 мы встречаем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429000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Ночью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500702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Последний день декабря по отношению к Новому году - канун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42918"/>
            <a:ext cx="4071966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Наряжать елку – это предпраздничный творческий процесс, в котором, как правило, участвуют практически все члены семьи – родители, дети, бабушки и дедушки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И, как правило, у каждого члена семьи есть любимые новогодние игрушки.</a:t>
            </a:r>
          </a:p>
        </p:txBody>
      </p:sp>
      <p:pic>
        <p:nvPicPr>
          <p:cNvPr id="13314" name="Picture 2" descr="http://www.kalitva.ru/uploads/posts/2009-10/1255331650_novogodnyaya-elochka-1024.jpg"/>
          <p:cNvPicPr>
            <a:picLocks noChangeAspect="1" noChangeArrowheads="1"/>
          </p:cNvPicPr>
          <p:nvPr/>
        </p:nvPicPr>
        <p:blipFill>
          <a:blip r:embed="rId2" cstate="print"/>
          <a:srcRect l="21835" r="20253" b="2532"/>
          <a:stretch>
            <a:fillRect/>
          </a:stretch>
        </p:blipFill>
        <p:spPr bwMode="auto">
          <a:xfrm>
            <a:off x="4429124" y="214290"/>
            <a:ext cx="435771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o3.imgsmail.ru/imgpreview?key=http%3A//supercook.ru/decoration/images-decoration/novogod-serv-01.jpg&amp;mb=imgdb_preview_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436034" cy="2643206"/>
          </a:xfrm>
          <a:prstGeom prst="rect">
            <a:avLst/>
          </a:prstGeom>
          <a:noFill/>
        </p:spPr>
      </p:pic>
      <p:pic>
        <p:nvPicPr>
          <p:cNvPr id="33796" name="Picture 4" descr="http://go2.imgsmail.ru/imgpreview?key=http%3A//supercook.ru/decoration/images-decoration/rozhdestv-kamin-00.jpg&amp;mb=imgdb_preview_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00240"/>
            <a:ext cx="3786214" cy="2835563"/>
          </a:xfrm>
          <a:prstGeom prst="rect">
            <a:avLst/>
          </a:prstGeom>
          <a:noFill/>
        </p:spPr>
      </p:pic>
      <p:pic>
        <p:nvPicPr>
          <p:cNvPr id="33800" name="Picture 8" descr="http://go2.imgsmail.ru/imgpreview?key=http%3A//donbass.ua/multimedia/images/news/original/2010/12/07/novogodniy-stol.jpg&amp;mb=imgdb_preview_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256"/>
            <a:ext cx="3143240" cy="23540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428604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встречаем мы Новый год обычно за столом с близкими и родными людьми- роднёй.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802" name="Picture 10" descr="http://go3.imgsmail.ru/imgpreview?key=http%3A//mediananny.com/content/images/original/56567.jpg&amp;mb=imgdb_preview_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72009"/>
            <a:ext cx="331881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o4.imgsmail.ru/imgpreview?key=http%3A//ropiko.ru/upload/iblock/bd7/dhcp.%2520uffnyusmplodqbiu.jpg&amp;mb=imgdb_preview_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4550" cy="1714500"/>
          </a:xfrm>
          <a:prstGeom prst="rect">
            <a:avLst/>
          </a:prstGeom>
          <a:noFill/>
        </p:spPr>
      </p:pic>
      <p:pic>
        <p:nvPicPr>
          <p:cNvPr id="34820" name="Picture 4" descr="http://go3.imgsmail.ru/imgpreview?key=http%3A//stranamasterov.ru/files/imagecache/orig%5Fwith%5Flogo5/i0911/IMG%5F7300.JPG&amp;mb=imgdb_preview_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2200275" cy="1647825"/>
          </a:xfrm>
          <a:prstGeom prst="rect">
            <a:avLst/>
          </a:prstGeom>
          <a:noFill/>
        </p:spPr>
      </p:pic>
      <p:pic>
        <p:nvPicPr>
          <p:cNvPr id="34822" name="Picture 6" descr="http://go1.imgsmail.ru/imgpreview?key=http%3A//www.vyberiradio.ru/userfiles/Image/Nijniy%5FNovgorod/20371%5Fthumb.jpg&amp;mb=imgdb_preview_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857496"/>
            <a:ext cx="2428892" cy="1921525"/>
          </a:xfrm>
          <a:prstGeom prst="rect">
            <a:avLst/>
          </a:prstGeom>
          <a:noFill/>
        </p:spPr>
      </p:pic>
      <p:pic>
        <p:nvPicPr>
          <p:cNvPr id="34824" name="Picture 8" descr="http://go3.imgsmail.ru/imgpreview?key=http%3A//patlah.ru/etm/etm-11/pirotehnika/hlopyshka/x-00.jpg&amp;mb=imgdb_preview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00504"/>
            <a:ext cx="2714644" cy="2083608"/>
          </a:xfrm>
          <a:prstGeom prst="rect">
            <a:avLst/>
          </a:prstGeom>
          <a:noFill/>
        </p:spPr>
      </p:pic>
      <p:pic>
        <p:nvPicPr>
          <p:cNvPr id="34826" name="Picture 10" descr="http://go4.imgsmail.ru/imgpreview?key=http%3A//www.salutmag.ru/images/thumbs/id20052%5Fw500%5Fwtm.jpg&amp;mb=imgdb_preview_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14752"/>
            <a:ext cx="2143140" cy="2932718"/>
          </a:xfrm>
          <a:prstGeom prst="rect">
            <a:avLst/>
          </a:prstGeom>
          <a:noFill/>
        </p:spPr>
      </p:pic>
      <p:pic>
        <p:nvPicPr>
          <p:cNvPr id="34828" name="Picture 12" descr="http://go4.imgsmail.ru/imgpreview?key=http%3A//mastera-rukodeliya.ru/images/stories/skrap/3d-hlopushka/2.jpg&amp;mb=imgdb_preview_1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928934"/>
            <a:ext cx="2928958" cy="3910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214290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 также встречают  и с  хлопушками, которые, разрываясь от удара, издают резкий звук и выбрасывают конфетти.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o1.imgsmail.ru/imgpreview?key=http%3A//italia-citta.com/wp-content/uploads/2012/01/karnaval-v-venetsii-31.jpg&amp;mb=imgdb_preview_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000396" cy="450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285728"/>
            <a:ext cx="507209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Костюмированный бал в Новогоднюю ночь, на Руси принято было называть - маскарад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4" name="Picture 4" descr="http://go4.imgsmail.ru/imgpreview?key=http%3A//dreamworlds.ru/uploads/posts/2008-08/1217865018%5F130809%5Fimg813301sb1.jpg&amp;mb=imgdb_preview_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71984"/>
            <a:ext cx="3436034" cy="2286016"/>
          </a:xfrm>
          <a:prstGeom prst="rect">
            <a:avLst/>
          </a:prstGeom>
          <a:noFill/>
        </p:spPr>
      </p:pic>
      <p:pic>
        <p:nvPicPr>
          <p:cNvPr id="35846" name="Picture 6" descr="http://go1.imgsmail.ru/imgpreview?key=http%3A//novinkimira.ru/411-2799-thickbox/maskaradnaja-maska.jpg&amp;mb=imgdb_preview_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357562"/>
            <a:ext cx="2714644" cy="2714644"/>
          </a:xfrm>
          <a:prstGeom prst="rect">
            <a:avLst/>
          </a:prstGeom>
          <a:noFill/>
        </p:spPr>
      </p:pic>
      <p:pic>
        <p:nvPicPr>
          <p:cNvPr id="35848" name="Picture 8" descr="http://go4.imgsmail.ru/imgpreview?key=http%3A//doskinaz.ru/filestore/images/7919.big.jpg&amp;mb=imgdb_preview_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605127"/>
            <a:ext cx="3071802" cy="325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o3.imgsmail.ru/imgpreview?key=http%3A//primamedia.ru/f/big/182/181614.jpg&amp;mb=imgdb_preview_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831923" cy="3214710"/>
          </a:xfrm>
          <a:prstGeom prst="rect">
            <a:avLst/>
          </a:prstGeom>
          <a:noFill/>
        </p:spPr>
      </p:pic>
      <p:pic>
        <p:nvPicPr>
          <p:cNvPr id="36868" name="Picture 4" descr="http://go4.imgsmail.ru/imgpreview?key=http%3A//golostos.ru/pic/contactcenter/article%5F2010/37/8%5Fsfera%5Fkultury/01%5Fnovogodnii%5Fprazdnik/ng%5F05%5F680px.jpg&amp;mb=imgdb_preview_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4429156" cy="3317074"/>
          </a:xfrm>
          <a:prstGeom prst="rect">
            <a:avLst/>
          </a:prstGeom>
          <a:noFill/>
        </p:spPr>
      </p:pic>
      <p:pic>
        <p:nvPicPr>
          <p:cNvPr id="36870" name="Picture 6" descr="http://go2.imgsmail.ru/imgpreview?key=http%3A//www.magichild.ru/foto/sunduchok%5Felka/sunduchok%5Felka%5F41%5Fm.jpg&amp;mb=imgdb_preview_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71876"/>
            <a:ext cx="4012653" cy="30051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142852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ВЗЯВШИСЬ ЗА РУКИ ДЕТЕЙ И ВЗРОСЛЫХ НА Руси принято ПЕТЬ ПЕСНИ И водить хоровод вокруг ёлки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smartphonefanatics.com/images/christmas.jpg"/>
          <p:cNvPicPr>
            <a:picLocks noChangeAspect="1" noChangeArrowheads="1"/>
          </p:cNvPicPr>
          <p:nvPr/>
        </p:nvPicPr>
        <p:blipFill>
          <a:blip r:embed="rId2" cstate="print"/>
          <a:srcRect l="29080"/>
          <a:stretch>
            <a:fillRect/>
          </a:stretch>
        </p:blipFill>
        <p:spPr bwMode="auto">
          <a:xfrm>
            <a:off x="5500694" y="285728"/>
            <a:ext cx="3310286" cy="5072098"/>
          </a:xfrm>
          <a:prstGeom prst="rect">
            <a:avLst/>
          </a:prstGeom>
          <a:noFill/>
        </p:spPr>
      </p:pic>
      <p:pic>
        <p:nvPicPr>
          <p:cNvPr id="32770" name="Picture 2" descr="http://go4.imgsmail.ru/imgpreview?key=http%3A//other-year.narod.ru/images/logo1%5F1.gif&amp;mb=imgdb_preview_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290"/>
            <a:ext cx="3458824" cy="2643206"/>
          </a:xfrm>
          <a:prstGeom prst="rect">
            <a:avLst/>
          </a:prstGeom>
          <a:noFill/>
        </p:spPr>
      </p:pic>
      <p:pic>
        <p:nvPicPr>
          <p:cNvPr id="32774" name="Picture 6" descr="http://priroda.inc.ru/prazdnik/anima/gif/baum00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2965351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286124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под ёлочкой дети находили подарки, которые принято было дарить и детям и взрослым.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857232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теперь ответьте на вопросы!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://img-fotki.yandex.ru/get/4522/85751897.eb/0_703d4_c706339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4000528" cy="3347108"/>
          </a:xfrm>
          <a:prstGeom prst="rect">
            <a:avLst/>
          </a:prstGeom>
          <a:noFill/>
        </p:spPr>
      </p:pic>
      <p:pic>
        <p:nvPicPr>
          <p:cNvPr id="37892" name="Picture 4" descr="http://img01.chitalnya.ru/upload2/299/92546958150342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79094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emo.xaaa.ru/elka08/elka-p0xy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43"/>
            <a:ext cx="4570136" cy="59815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28604"/>
            <a:ext cx="4071966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богатое воображение у самых маленьких, поэтому дети предпочитают украшать елку игрушками с изображением сказочных героев. Таким образом, у них появляется возможность побывать в гостях у сказки.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4426/38372570.17e/0_929fa_7e4c6ad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1551"/>
            <a:ext cx="4186051" cy="55224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428628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Молодежь предпочитает украшать елку модными шарами, оптимистично смотря в будущее и с нетерпением ожидая нового года с его новыми событиями.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http://img-fotki.yandex.ru/get/5413/39067198.6d/0_5739a_1f3385b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307" y="952488"/>
            <a:ext cx="3956693" cy="5905512"/>
          </a:xfrm>
          <a:prstGeom prst="rect">
            <a:avLst/>
          </a:prstGeom>
          <a:noFill/>
        </p:spPr>
      </p:pic>
      <p:pic>
        <p:nvPicPr>
          <p:cNvPr id="17413" name="Picture 5" descr="http://stat16.privet.ru/lr/0b068aa9e4241acd4de4d1236d239843"/>
          <p:cNvPicPr>
            <a:picLocks noChangeAspect="1" noChangeArrowheads="1"/>
          </p:cNvPicPr>
          <p:nvPr/>
        </p:nvPicPr>
        <p:blipFill>
          <a:blip r:embed="rId3" cstate="print"/>
          <a:srcRect b="9598"/>
          <a:stretch>
            <a:fillRect/>
          </a:stretch>
        </p:blipFill>
        <p:spPr bwMode="auto">
          <a:xfrm>
            <a:off x="3929058" y="0"/>
            <a:ext cx="3500462" cy="3150418"/>
          </a:xfrm>
          <a:prstGeom prst="ellipse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84929"/>
            <a:ext cx="428624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 родителей и бабушек в коробке хранятся новогодние игрушки, которые можно назвать реликвией этой семьи. Беря в руки такую игрушку, перед глазами проплывает и тот самый Новогодний праздник,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большая елка, и молодые родители, которые принесли эту игрушку, и беззаботное детство. К таким 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елочным игрушкам</a:t>
            </a:r>
            <a:r>
              <a:rPr kumimoji="0" lang="en-US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относятся с особой заботой – она хранит в себе тепло нескольких поколений этой семьи.</a:t>
            </a:r>
            <a:endParaRPr kumimoji="0" lang="ru-RU" sz="2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071966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чего начинается Новый Год? Тот самый, самый главный праздник в году, когда каждого из нас поглощает водоворот веселья, подарков, общения и безмятежных выходных.</a:t>
            </a:r>
          </a:p>
        </p:txBody>
      </p:sp>
      <p:pic>
        <p:nvPicPr>
          <p:cNvPr id="18434" name="Picture 2" descr="http://img0.liveinternet.ru/images/attach/c/0/53/170/53170180_xmast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141352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4143380"/>
            <a:ext cx="42862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начинается он, в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тот самый момент как в квартире появляется ёлка.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5500/tash-w.16/0_44c32_5bb72e9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7" y="285728"/>
            <a:ext cx="5000661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1" y="857232"/>
            <a:ext cx="392909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самый главный на новогоднем празднике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Дедушка Мороз. Есть у него прозвище Красный нос. А живёт он в резиденции в России -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Великий Устюг.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orle.ru/user_foto/redaktor/infoagency/200712/tury/big/ust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09739"/>
            <a:ext cx="6858008" cy="45720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714356"/>
            <a:ext cx="63628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у Деда Мороза посох  или ещё его шуточно называю –жезл.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olnyshko.ru/images/big/1cb6b20d82eef9ce7aab529cc294d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19064"/>
            <a:ext cx="6072230" cy="5131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59855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у Деда Мороза внучка - Снегурочка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463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Что такое Новый год?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2012-12-25T03:31:37Z</dcterms:created>
  <dcterms:modified xsi:type="dcterms:W3CDTF">2012-12-25T15:50:56Z</dcterms:modified>
</cp:coreProperties>
</file>