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34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11" r:id="rId27"/>
    <p:sldId id="312" r:id="rId28"/>
    <p:sldId id="313" r:id="rId29"/>
    <p:sldId id="314" r:id="rId30"/>
    <p:sldId id="315" r:id="rId31"/>
    <p:sldId id="281" r:id="rId32"/>
    <p:sldId id="322" r:id="rId33"/>
    <p:sldId id="323" r:id="rId34"/>
    <p:sldId id="324" r:id="rId35"/>
    <p:sldId id="325" r:id="rId36"/>
    <p:sldId id="326" r:id="rId37"/>
    <p:sldId id="282" r:id="rId38"/>
    <p:sldId id="302" r:id="rId39"/>
    <p:sldId id="303" r:id="rId40"/>
    <p:sldId id="304" r:id="rId41"/>
    <p:sldId id="305" r:id="rId42"/>
    <p:sldId id="283" r:id="rId43"/>
    <p:sldId id="298" r:id="rId44"/>
    <p:sldId id="299" r:id="rId45"/>
    <p:sldId id="300" r:id="rId46"/>
    <p:sldId id="301" r:id="rId47"/>
    <p:sldId id="284" r:id="rId48"/>
    <p:sldId id="294" r:id="rId49"/>
    <p:sldId id="295" r:id="rId50"/>
    <p:sldId id="296" r:id="rId51"/>
    <p:sldId id="297" r:id="rId52"/>
    <p:sldId id="285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286" r:id="rId61"/>
    <p:sldId id="306" r:id="rId62"/>
    <p:sldId id="307" r:id="rId63"/>
    <p:sldId id="308" r:id="rId64"/>
    <p:sldId id="309" r:id="rId65"/>
    <p:sldId id="310" r:id="rId66"/>
    <p:sldId id="287" r:id="rId67"/>
    <p:sldId id="291" r:id="rId68"/>
    <p:sldId id="292" r:id="rId69"/>
    <p:sldId id="293" r:id="rId70"/>
    <p:sldId id="288" r:id="rId71"/>
    <p:sldId id="334" r:id="rId72"/>
    <p:sldId id="335" r:id="rId73"/>
    <p:sldId id="336" r:id="rId74"/>
    <p:sldId id="337" r:id="rId75"/>
    <p:sldId id="338" r:id="rId76"/>
    <p:sldId id="339" r:id="rId77"/>
    <p:sldId id="289" r:id="rId78"/>
    <p:sldId id="340" r:id="rId79"/>
    <p:sldId id="341" r:id="rId80"/>
    <p:sldId id="342" r:id="rId81"/>
    <p:sldId id="343" r:id="rId82"/>
    <p:sldId id="344" r:id="rId83"/>
    <p:sldId id="345" r:id="rId84"/>
    <p:sldId id="290" r:id="rId85"/>
    <p:sldId id="316" r:id="rId86"/>
    <p:sldId id="317" r:id="rId87"/>
    <p:sldId id="318" r:id="rId88"/>
    <p:sldId id="319" r:id="rId89"/>
    <p:sldId id="320" r:id="rId90"/>
    <p:sldId id="321" r:id="rId9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B15AF"/>
    <a:srgbClr val="CCFF33"/>
    <a:srgbClr val="00FF99"/>
    <a:srgbClr val="FFFF00"/>
    <a:srgbClr val="00FFFF"/>
    <a:srgbClr val="0000FF"/>
    <a:srgbClr val="FFFF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0"/>
  </p:normalViewPr>
  <p:slideViewPr>
    <p:cSldViewPr>
      <p:cViewPr varScale="1">
        <p:scale>
          <a:sx n="76" d="100"/>
          <a:sy n="76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E256D9-95A4-4FD5-AFCC-FA01EC818D51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866975-2B58-4AB6-AC21-AAA2945DD8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CA96D9-2F05-44B8-BD9B-2A3BA880DF99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B23C-7005-477E-8446-DFF0840C9008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72DA-C4DD-4862-B5AF-3185873BC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439B-DD6E-436E-8B13-24FFC852B9A6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A3170-D15C-4C55-AF2F-9AA7BA45B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92BE-B026-42C5-8215-1BB3ABE9BF88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9BE88-9895-4C29-BE8C-8FCAA7492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7E27-D1AC-4F3D-87CD-111C767ED3F8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DC85-A8F7-497F-8954-1122B9390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DD0D9-3066-4C61-BB4F-694F1AFB341D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61BA1-A285-4869-A9EA-631E70583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D603-5DDF-4FAE-AA92-D8DE0F282589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02659-28DB-49B8-A860-BEDF55FF8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6290-E810-416F-A062-28F0326CEF15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2F1E-C78D-48CE-BE7C-70BD6B7A8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FC78-7C33-4DE8-A4A7-916D48B8562E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07A5F-2366-430E-9004-BE50AF87A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80F6-6C8A-40B1-B5EB-2E6290405623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6420-75D3-4291-BFF0-28D3CAEBF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27A8B-745E-4771-BA24-FCB62E06011D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5ADF4-E513-4448-8D58-FA9EDB7C8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40CD-8456-4F01-B1AF-60D3B1860D31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46C2C-634A-4A34-A94B-F9270A7D2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17139F-46F8-4955-B028-B0E6697D669C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C218D-AAD4-4672-8CC6-BCA5950B4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0.xml"/><Relationship Id="rId11" Type="http://schemas.openxmlformats.org/officeDocument/2006/relationships/slide" Target="slide2.xml"/><Relationship Id="rId5" Type="http://schemas.openxmlformats.org/officeDocument/2006/relationships/slide" Target="slide19.xml"/><Relationship Id="rId10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77.xml"/><Relationship Id="rId18" Type="http://schemas.openxmlformats.org/officeDocument/2006/relationships/image" Target="../media/image3.jpeg"/><Relationship Id="rId3" Type="http://schemas.openxmlformats.org/officeDocument/2006/relationships/slide" Target="slide16.xml"/><Relationship Id="rId21" Type="http://schemas.openxmlformats.org/officeDocument/2006/relationships/slide" Target="slide1.xml"/><Relationship Id="rId7" Type="http://schemas.openxmlformats.org/officeDocument/2006/relationships/slide" Target="slide42.xml"/><Relationship Id="rId12" Type="http://schemas.openxmlformats.org/officeDocument/2006/relationships/slide" Target="slide70.xml"/><Relationship Id="rId17" Type="http://schemas.openxmlformats.org/officeDocument/2006/relationships/image" Target="../media/image4.jpeg"/><Relationship Id="rId2" Type="http://schemas.openxmlformats.org/officeDocument/2006/relationships/slide" Target="slide3.xml"/><Relationship Id="rId16" Type="http://schemas.openxmlformats.org/officeDocument/2006/relationships/image" Target="../media/image6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11" Type="http://schemas.openxmlformats.org/officeDocument/2006/relationships/slide" Target="slide66.xml"/><Relationship Id="rId5" Type="http://schemas.openxmlformats.org/officeDocument/2006/relationships/slide" Target="slide31.xml"/><Relationship Id="rId15" Type="http://schemas.openxmlformats.org/officeDocument/2006/relationships/image" Target="../media/image1.jpeg"/><Relationship Id="rId10" Type="http://schemas.openxmlformats.org/officeDocument/2006/relationships/slide" Target="slide60.xml"/><Relationship Id="rId19" Type="http://schemas.openxmlformats.org/officeDocument/2006/relationships/image" Target="../media/image7.jpeg"/><Relationship Id="rId4" Type="http://schemas.openxmlformats.org/officeDocument/2006/relationships/slide" Target="slide25.xml"/><Relationship Id="rId9" Type="http://schemas.openxmlformats.org/officeDocument/2006/relationships/slide" Target="slide52.xml"/><Relationship Id="rId14" Type="http://schemas.openxmlformats.org/officeDocument/2006/relationships/slide" Target="slide8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6.xml"/><Relationship Id="rId7" Type="http://schemas.openxmlformats.org/officeDocument/2006/relationships/slide" Target="slide3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2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32.xml"/><Relationship Id="rId7" Type="http://schemas.openxmlformats.org/officeDocument/2006/relationships/slide" Target="slide3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5.xml"/><Relationship Id="rId5" Type="http://schemas.openxmlformats.org/officeDocument/2006/relationships/slide" Target="slide34.xml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1.xml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6.xml"/><Relationship Id="rId5" Type="http://schemas.openxmlformats.org/officeDocument/2006/relationships/slide" Target="slide45.xml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7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slide" Target="slide53.xml"/><Relationship Id="rId7" Type="http://schemas.openxmlformats.org/officeDocument/2006/relationships/slide" Target="slide5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56.xml"/><Relationship Id="rId5" Type="http://schemas.openxmlformats.org/officeDocument/2006/relationships/slide" Target="slide55.xml"/><Relationship Id="rId10" Type="http://schemas.openxmlformats.org/officeDocument/2006/relationships/slide" Target="slide2.xml"/><Relationship Id="rId4" Type="http://schemas.openxmlformats.org/officeDocument/2006/relationships/slide" Target="slide54.xml"/><Relationship Id="rId9" Type="http://schemas.openxmlformats.org/officeDocument/2006/relationships/slide" Target="slide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61.xml"/><Relationship Id="rId7" Type="http://schemas.openxmlformats.org/officeDocument/2006/relationships/slide" Target="slide6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4.xml"/><Relationship Id="rId5" Type="http://schemas.openxmlformats.org/officeDocument/2006/relationships/slide" Target="slide63.xml"/><Relationship Id="rId4" Type="http://schemas.openxmlformats.org/officeDocument/2006/relationships/slide" Target="slide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60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69.xml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" Target="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76.xml"/><Relationship Id="rId3" Type="http://schemas.openxmlformats.org/officeDocument/2006/relationships/slide" Target="slide71.xml"/><Relationship Id="rId7" Type="http://schemas.openxmlformats.org/officeDocument/2006/relationships/slide" Target="slide7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slide" Target="slide73.xml"/><Relationship Id="rId4" Type="http://schemas.openxmlformats.org/officeDocument/2006/relationships/slide" Target="slide72.xml"/><Relationship Id="rId9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7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78.xml"/><Relationship Id="rId7" Type="http://schemas.openxmlformats.org/officeDocument/2006/relationships/slide" Target="slide8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1.xml"/><Relationship Id="rId5" Type="http://schemas.openxmlformats.org/officeDocument/2006/relationships/slide" Target="slide80.xml"/><Relationship Id="rId4" Type="http://schemas.openxmlformats.org/officeDocument/2006/relationships/slide" Target="slide7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slide" Target="slide77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90.xml"/><Relationship Id="rId3" Type="http://schemas.openxmlformats.org/officeDocument/2006/relationships/slide" Target="slide85.xml"/><Relationship Id="rId7" Type="http://schemas.openxmlformats.org/officeDocument/2006/relationships/slide" Target="slide8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8.xml"/><Relationship Id="rId5" Type="http://schemas.openxmlformats.org/officeDocument/2006/relationships/slide" Target="slide87.xml"/><Relationship Id="rId4" Type="http://schemas.openxmlformats.org/officeDocument/2006/relationships/slide" Target="slide86.xml"/><Relationship Id="rId9" Type="http://schemas.openxmlformats.org/officeDocument/2006/relationships/slide" Target="slide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slide" Target="slide8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3"/>
            <a:ext cx="91440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ДЛЯ РАЗВИТИЯ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МЕЛКОЙ МОТОРИКИ РУК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ИСПОЛЬЗОВАНИЕМ НЕСТАНДАРТНОГО ОБОРУДОВАНИЯ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3" y="6386513"/>
            <a:ext cx="8643937" cy="47148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7030A0"/>
                </a:solidFill>
                <a:hlinkClick r:id="rId2" action="ppaction://hlinksldjump"/>
              </a:rPr>
              <a:t>ЭЛЕКТРОННАЯ КАРТОТЕКА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4340" name="Рисунок 3" descr="manof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628775"/>
            <a:ext cx="3932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4" descr="d3ada4c583d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241141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5" descr="pict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2071688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6" descr="img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4365625"/>
            <a:ext cx="22145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7" descr="32373422728e7ba9c7480a1f1aa64953aea232bc94_b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363" y="2071688"/>
            <a:ext cx="310832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5" descr="pictur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1250" y="2060575"/>
            <a:ext cx="2952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ЗАЙКА И ЕЖИК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595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59511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Зайка – ушки на макушке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Скачет, скачет по опушке.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за ним колючий ежик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Шел по травке без дорожек.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мячик на правую ладонь. Показывают указательный и средний пальцы – «ушки зайчика».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мячик в любую руку и «прыгают» им по ладони другой руки, затем 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мячик на правую ладонь. Каждым пальцем левой руки поочередно нажимают на бугорки мячика, затем меняют руки. 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мячик в руках, делая движения вперед-назад между ладонями.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КРЕПКО МЯЧИКИ СЖИМАЕМ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2143125"/>
          <a:ext cx="850112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14842"/>
              </a:tblGrid>
              <a:tr h="414340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мячики сжимаем,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мышцы напрягаем,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Чтобы пальцы никогда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боялись бы труда.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крепко сжимают мячик поочередно в одной и другой ладони.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 ВЕСЕЛЫЙ КРУГЛЫЙ МЯЧ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429684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496095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 веселый круглый мяч,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Щеки круглые не прячь.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тебя поймаю,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ручках покатаю.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Надувают щеки.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мячик в руках, делая движения вперед-назад, вправо-влево  между ладонями.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ЕЖИК МОЙ КОЛЮЧИЙ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428750"/>
          <a:ext cx="8643998" cy="5143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999"/>
                <a:gridCol w="4321999"/>
              </a:tblGrid>
              <a:tr h="5143536"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1928813"/>
          <a:ext cx="8358246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123"/>
                <a:gridCol w="4179123"/>
              </a:tblGrid>
              <a:tr h="44291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Ежик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мой колючий,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Кончился мороз трескучий.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Вылезай из теплой норки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проветривай иголки.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Шапиро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мячик в руках,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делая движения вперед-назад, вправо-влево между ладонями.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Дуют на мячик.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ЧИСТЫЙ ЕЖ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397000"/>
          <a:ext cx="8286808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481808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Дождик вылился из тучки,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Вымыл ежику колючки.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 доволен – сыт, умыт!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кроватке сладко спит.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 Шапиро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мячик в любую руку и «прыгают» им по ладони другой руки, затем меняют руки.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мячик в руках, делая движения вперед-назад, вправо-влево между ладонями.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мячик на правую ладонь и накрывают мячик левой ладонью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НАУЧИЛИСЬ!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63" y="2286000"/>
          <a:ext cx="821537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7685"/>
                <a:gridCol w="4107685"/>
              </a:tblGrid>
              <a:tr h="35719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Научились мячик мы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 пальцами катать.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в школе нам поможет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Буквы ровные писать!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Ерошкина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4414" y="428604"/>
            <a:ext cx="699794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ПЛАТОЧКАМИ</a:t>
            </a:r>
          </a:p>
        </p:txBody>
      </p:sp>
      <p:pic>
        <p:nvPicPr>
          <p:cNvPr id="29699" name="Рисунок 4" descr="платочки 4шт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163" y="2205038"/>
            <a:ext cx="4795837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50825" y="2071688"/>
            <a:ext cx="41068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СТИРАЕМ ВМЕСТЕ С МАМОЙ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КОШКИ-МЫШКИ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МЕСИМ ТЕСТО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ОПЯТА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ПРЯТКИ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РЫБКИ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МЫШКИ-ПЕКАРИ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ПОМОЩНИЦА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СТИРАЕМ ВМЕСТЕ С МАМОЙ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00125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62"/>
                <a:gridCol w="4643438"/>
              </a:tblGrid>
              <a:tr h="5857892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Мама вечером стирала,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я рядышком стояла,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стирала – охала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Ох, ох, ох!..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Да глазами хлопала – 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Хлоп, хлоп, хлоп!..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 ногами топала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Топ, топ, топ!..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Лучше б было не стоять,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взять и маме помогать!</a:t>
                      </a:r>
                      <a:endParaRPr lang="ru-RU" sz="2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платочек в обе руки и имитируют стирку белья.</a:t>
                      </a: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Голосовое включение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Дети разводят в разные стороны пальцы обеих рук, подносят их к лицу и имитируют «моргание глазами».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Голосовое включение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топают ногами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Голосовое включение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платочек в обе руки и имитируют стирку белья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3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714375" y="571500"/>
            <a:ext cx="805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КОШКИ-МЫШКИ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142875" y="642938"/>
            <a:ext cx="8501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1000125"/>
          <a:ext cx="9144000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686"/>
                <a:gridCol w="4786314"/>
              </a:tblGrid>
              <a:tr h="5857892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Кошка мышку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Цап-царап.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Подержала,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Подержала,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Отпустила.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Мышка побежала, побежала.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Хвостиком завиляла, завиляла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свидания, мышка!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свидания!</a:t>
                      </a:r>
                      <a:endParaRPr lang="ru-RU" sz="23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ладони.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Держат платочек в ладонях.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платочек на колени, расправляют его.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 пальцы правой или левой руки «бегут» по платочку.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кулак правой или левой руки на платочек и «машут» мизинцем вправо-влево, вверх-вниз, имитируя движения хвостика.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Взяв платочек за любой уголок, машут им над головой.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BB15A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МЕСИМ ТЕСТО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97000"/>
          <a:ext cx="91440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876"/>
                <a:gridCol w="4429124"/>
              </a:tblGrid>
              <a:tr h="510383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тесто месили,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тесто месили.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 тщательно все промесить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Попросили!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сколько ни месим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сколько ни мнем,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Комочки опять и опять достаем!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 Бельская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вариант игры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платочек за два уголка и пальцами обеих рук собирают платочек в ладони.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вариант игры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платочек за уголок и собирают его целиком в ладонь, используя пальцы только одной руки (правой или левой). Другая рука не помогает!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2" action="ppaction://hlinksldjump"/>
              </a:rPr>
              <a:t>Игры с массажными мячиками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3" action="ppaction://hlinksldjump"/>
              </a:rPr>
              <a:t>Игры с платочками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4" action="ppaction://hlinksldjump"/>
              </a:rPr>
              <a:t>Игры с крупными бигуди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5" action="ppaction://hlinksldjump"/>
              </a:rPr>
              <a:t>Игры с длинными бигуди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6" action="ppaction://hlinksldjump"/>
              </a:rPr>
              <a:t>Игры с прищепками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7" action="ppaction://hlinksldjump"/>
              </a:rPr>
              <a:t>Игры со счетными палочками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8" action="ppaction://hlinksldjump"/>
              </a:rPr>
              <a:t>Игры с эспандерами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9" action="ppaction://hlinksldjump"/>
              </a:rPr>
              <a:t>Игры с решетками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0" action="ppaction://hlinksldjump"/>
              </a:rPr>
              <a:t>Игры с зубными щетками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1" action="ppaction://hlinksldjump"/>
              </a:rPr>
              <a:t>Игры с бусами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2" action="ppaction://hlinksldjump"/>
              </a:rPr>
              <a:t>Игры с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hlinkClick r:id="rId12" action="ppaction://hlinksldjump"/>
              </a:rPr>
              <a:t>резиночками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2" action="ppaction://hlinksldjump"/>
              </a:rPr>
              <a:t> для волос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3" action="ppaction://hlinksldjump"/>
              </a:rPr>
              <a:t>Игры со щетками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hlinkClick r:id="rId14" action="ppaction://hlinksldjump"/>
              </a:rPr>
              <a:t>Игры с шестигранными карандашами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Arial" charset="0"/>
              <a:buNone/>
            </a:pPr>
            <a:endParaRPr lang="ru-RU" sz="2800" b="1" dirty="0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5363" name="Рисунок 3" descr="manof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37250" y="2205038"/>
            <a:ext cx="3206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d3ada4c583db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08625" y="1773238"/>
            <a:ext cx="111601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6" descr="img.jpe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27988" y="1700213"/>
            <a:ext cx="1116012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5" descr="picture.jp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04025" y="1052513"/>
            <a:ext cx="1187450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2" descr="902c751811ee234c806410b0dcfe7132.jp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101013" y="4500570"/>
            <a:ext cx="1042987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3" descr="1326299117_rrsrrsr-ryisryosrryiryeryo.jp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7818" y="4500570"/>
            <a:ext cx="154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множение 8">
            <a:hlinkClick r:id="rId21" action="ppaction://hlinksldjump"/>
          </p:cNvPr>
          <p:cNvSpPr/>
          <p:nvPr/>
        </p:nvSpPr>
        <p:spPr>
          <a:xfrm>
            <a:off x="8729666" y="0"/>
            <a:ext cx="414334" cy="285752"/>
          </a:xfrm>
          <a:prstGeom prst="mathMultiply">
            <a:avLst/>
          </a:prstGeom>
          <a:solidFill>
            <a:srgbClr val="FFFF00"/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ОПЯТА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357188" y="1071563"/>
            <a:ext cx="842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571625"/>
          <a:ext cx="850112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500066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пеньке живет семья: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Мама, папа, брат,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Сестренка и, конечно, я!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 у нас один, а крыша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Есть у каждого своя!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(По Н.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Пикулевой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кулак правой или левой руки на платочек.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Разгибают по одному пальцу на каждое название члена семьи.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платочек, держат его за два уголка.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платочек на голову.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ПРЯТКИ</a:t>
            </a:r>
          </a:p>
        </p:txBody>
      </p:sp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428625" y="1285875"/>
            <a:ext cx="821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5" y="1928813"/>
          <a:ext cx="9001125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1544"/>
                <a:gridCol w="4289612"/>
              </a:tblGrid>
              <a:tr h="44291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Пальчики играли в прятки,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Ловко спрятались в кроватке.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так, вот так,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Ловко спрятались в кроватке.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Савушкина</a:t>
                      </a:r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пальцы обеих рук.</a:t>
                      </a:r>
                    </a:p>
                    <a:p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ладошки.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РЫБКИ</a:t>
            </a:r>
          </a:p>
        </p:txBody>
      </p:sp>
      <p:sp>
        <p:nvSpPr>
          <p:cNvPr id="36866" name="Прямоугольник 2"/>
          <p:cNvSpPr>
            <a:spLocks noChangeArrowheads="1"/>
          </p:cNvSpPr>
          <p:nvPr/>
        </p:nvSpPr>
        <p:spPr bwMode="auto">
          <a:xfrm>
            <a:off x="285750" y="1000125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88" y="1571625"/>
          <a:ext cx="8501062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0561"/>
                <a:gridCol w="4250561"/>
              </a:tblGrid>
              <a:tr h="492922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Рыбки плавали, ныряли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чистой тепленькой воде.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 сожмутся,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Разожмутся,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 зароются в песке!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Савушкина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складывают щепотью, руки двигаются волной от плеча, изображая ныряющих рыбок.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плотно сжимают пальцы рук на последнем слове.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сильно растопыривают в стороны.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ладони.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BB15A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МЫШКИ-ПЕКАРИ</a:t>
            </a:r>
          </a:p>
        </p:txBody>
      </p:sp>
      <p:sp>
        <p:nvSpPr>
          <p:cNvPr id="37890" name="Прямоугольник 2"/>
          <p:cNvSpPr>
            <a:spLocks noChangeArrowheads="1"/>
          </p:cNvSpPr>
          <p:nvPr/>
        </p:nvSpPr>
        <p:spPr bwMode="auto">
          <a:xfrm>
            <a:off x="571500" y="135731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928813"/>
          <a:ext cx="8572500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450059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Замесили тесто мышки,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Стали печь они коврижки.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Пригласили всех друзей: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«Приходите к нам скорей!»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Савельева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обеих рук собирают платочек в обе ладони. Дети кладут платочек на колени или на ровную поверхность.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Кистями рук делают манящие движения.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2400" b="0" i="0" kern="1200" dirty="0" smtClean="0">
                        <a:solidFill>
                          <a:srgbClr val="BB15A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ПОМОЩНИЦА</a:t>
            </a:r>
          </a:p>
        </p:txBody>
      </p:sp>
      <p:sp>
        <p:nvSpPr>
          <p:cNvPr id="38914" name="Прямоугольник 2"/>
          <p:cNvSpPr>
            <a:spLocks noChangeArrowheads="1"/>
          </p:cNvSpPr>
          <p:nvPr/>
        </p:nvSpPr>
        <p:spPr bwMode="auto">
          <a:xfrm>
            <a:off x="428625" y="1428750"/>
            <a:ext cx="8215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кладут платочек на колени или на любую ровную поверхность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625" y="2143125"/>
          <a:ext cx="8358188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4786346"/>
              </a:tblGrid>
              <a:tr h="421484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таз воды я наливаю,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Свои вещи достаю.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Их сама я постираю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 порядок приведу.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Л. Позднякова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Складывают ладони «чашечкой»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платочек в руки.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Имитирую стирку белья.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Выжимают платочек, встряхивают и аккуратно складывают.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959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КРУПНЫМИ БИГУДИ</a:t>
            </a:r>
          </a:p>
        </p:txBody>
      </p:sp>
      <p:pic>
        <p:nvPicPr>
          <p:cNvPr id="39939" name="Рисунок 2" descr="Bigydi-reshetka-bol-10sht-40-m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071688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28625" y="2357438"/>
            <a:ext cx="3857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ЗАГУДЕЛ ПАРОВОЗИК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ПОЕЗД И САМОЛЕТ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САМОКАТ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ПАРОВОЗИК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ПАРОХОДИК-ПЫХ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ЗАГУДЕЛ ПАРОВОЗИК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643063"/>
          <a:ext cx="8715375" cy="52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521495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Загудел паровоз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вагончики повез: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Чу-чу-чу-чу-чу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Далеко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я укачу!»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Т. Волгина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2400" i="1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ПОЕЗД И САМОЛЕТ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397000"/>
          <a:ext cx="9001125" cy="582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Поезд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песенку поет: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Ту-ту-ту-у-у-у-у-у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Улетает самолет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высоту: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У-у-у-у-у-у-у-у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Э. </a:t>
                      </a:r>
                      <a:r>
                        <a:rPr lang="ru-RU" sz="2000" b="1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Мошковская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направляют вверх над головой.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САМОКАТ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397000"/>
          <a:ext cx="8715375" cy="573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Самокат,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самокат,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Самокату очень рад!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 качу, сам качу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Самокат куда хочу!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ПАРОВОЗИК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397000"/>
          <a:ext cx="8715375" cy="582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Пыхтит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Гудит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Покоя нет никому.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Устал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Уснул паровозик,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Четыре годочка ему!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Седугин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Кладут бигуди на ладони. Закрывают ладони и подносят их под голову – «паровозик спит».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im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571625"/>
            <a:ext cx="5286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0" y="428604"/>
            <a:ext cx="913686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МАССАЖНЫМИ МЯЧИКАМИ</a:t>
            </a: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214313" y="1714500"/>
            <a:ext cx="426085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РАЗМИНКА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БЕЖИТ ЕЖИК ПО ДОРОЖКЕ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СНЕЖОК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ДРУЖБА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ПТИЧКА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Я МЯЧОМ КРУГИ КАТАЮ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ЗАЙКА И ЕЖИК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КРЕПКО МЯЧИКИ СЖИМАЕМ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МОЙ ВЕСЕЛЫЙ КРУГЛЫЙ МЯЧ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ЕЖИК МОЙ КОЛЮЧИЙ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ЧИСТЫЙ ЕЖ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НАУЧИЛИСЬ!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ПАРОХОДИК – ПЫХ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643063"/>
          <a:ext cx="8858250" cy="5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53759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Пароход плывет по речке,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пыхтит он словно печка: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«Пых, пых, пых!»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 Савушкина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 катают бигуди между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ладонями вперед-назад, руки держат перед собой.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i="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ДЛИННЫМИ БИГУДИ</a:t>
            </a:r>
          </a:p>
        </p:txBody>
      </p:sp>
      <p:pic>
        <p:nvPicPr>
          <p:cNvPr id="46083" name="Рисунок 2" descr="63015650.104263082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2060575"/>
            <a:ext cx="4329113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50825" y="2643188"/>
            <a:ext cx="37607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ИГРУШКИ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ДЕСЯТЬ ПТИЧЕК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КАКИЕ БЫВАЮТ СЛОВА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АФРИКА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ПЛИМ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ИГРУШКИ</a:t>
            </a:r>
          </a:p>
        </p:txBody>
      </p:sp>
      <p:sp>
        <p:nvSpPr>
          <p:cNvPr id="47106" name="TextBox 2"/>
          <p:cNvSpPr txBox="1">
            <a:spLocks noChangeArrowheads="1"/>
          </p:cNvSpPr>
          <p:nvPr/>
        </p:nvSpPr>
        <p:spPr bwMode="auto">
          <a:xfrm>
            <a:off x="285750" y="1143000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14500"/>
          <a:ext cx="9144000" cy="557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57214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большом диване в ряд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Куклы разные сидят: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Два медведя,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Буратино,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веселый </a:t>
                      </a: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Чипполино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котенок,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слоненок.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Помогаем нашей Кате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 игрушки сосчитать.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 Парамонова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 на каждый палец руки под счет,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начиная с большого пальца и заканчивая мизинцем. Затем меняют руки.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357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ДЕСЯТЬ ПТИЧЕК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642938"/>
          <a:ext cx="9001125" cy="6332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633222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Пой-ка, подпевай-ка:</a:t>
                      </a:r>
                    </a:p>
                    <a:p>
                      <a:r>
                        <a:rPr lang="ru-RU" sz="21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Десять птичек</a:t>
                      </a: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стайка!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соловей,</a:t>
                      </a:r>
                    </a:p>
                    <a:p>
                      <a:endParaRPr lang="ru-RU" sz="21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воробей.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</a:t>
                      </a:r>
                      <a:r>
                        <a:rPr lang="ru-RU" sz="21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совушка</a:t>
                      </a:r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Сонная головушка!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свиристель.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коростель.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 птичка – скворушка,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Серенькое перышко!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– зяблик.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– стриж.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– развеселый чиж.</a:t>
                      </a: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Ну а это – злой орлан!</a:t>
                      </a:r>
                    </a:p>
                    <a:p>
                      <a:endParaRPr lang="ru-RU" sz="21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Птички, птички, по домам!</a:t>
                      </a: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Показывают все десять пальцев обеих рук.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 на большой палец.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endParaRPr lang="ru-RU" sz="21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большой,</a:t>
                      </a:r>
                    </a:p>
                    <a:p>
                      <a:endParaRPr lang="ru-RU" sz="21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 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1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Убирают</a:t>
                      </a:r>
                      <a:r>
                        <a:rPr lang="ru-RU" sz="21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кольцо в сторону.</a:t>
                      </a:r>
                    </a:p>
                    <a:p>
                      <a:r>
                        <a:rPr lang="ru-RU" sz="21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Машут обеими руками («крыльями») и убирают руки за спину.                                         </a:t>
                      </a:r>
                      <a:r>
                        <a:rPr lang="ru-RU" sz="21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600" b="0" i="0" baseline="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21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33" name="Прямоугольник 3"/>
          <p:cNvSpPr>
            <a:spLocks noChangeArrowheads="1"/>
          </p:cNvSpPr>
          <p:nvPr/>
        </p:nvSpPr>
        <p:spPr bwMode="auto">
          <a:xfrm>
            <a:off x="500063" y="357188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СЛОВА</a:t>
            </a:r>
          </a:p>
        </p:txBody>
      </p:sp>
      <p:sp>
        <p:nvSpPr>
          <p:cNvPr id="49154" name="Прямоугольник 2"/>
          <p:cNvSpPr>
            <a:spLocks noChangeArrowheads="1"/>
          </p:cNvSpPr>
          <p:nvPr/>
        </p:nvSpPr>
        <p:spPr bwMode="auto">
          <a:xfrm>
            <a:off x="642938" y="785813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214438"/>
          <a:ext cx="9144000" cy="7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314"/>
                <a:gridCol w="4357686"/>
              </a:tblGrid>
              <a:tr h="564357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сладкое слово – конфета!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быстрое слово – ракета!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кислое слово – лимон!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с окошком – вагон!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колючее – ежик!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промокшее – дождик!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упрямое – цель!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книжное слово – страница!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лесное – синица!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пушистое – снег!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 слово веселое – смех!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Пляцковский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 на большой палец.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 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большой,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 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Улыбаются.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Затем меняют руки.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0" i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НАЗАД</a:t>
                      </a:r>
                    </a:p>
                    <a:p>
                      <a:endParaRPr lang="ru-RU" sz="24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АФРИКА</a:t>
            </a:r>
          </a:p>
        </p:txBody>
      </p:sp>
      <p:sp>
        <p:nvSpPr>
          <p:cNvPr id="50178" name="Прямоугольник 2"/>
          <p:cNvSpPr>
            <a:spLocks noChangeArrowheads="1"/>
          </p:cNvSpPr>
          <p:nvPr/>
        </p:nvSpPr>
        <p:spPr bwMode="auto">
          <a:xfrm>
            <a:off x="1071563" y="642938"/>
            <a:ext cx="7215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71563"/>
          <a:ext cx="9144000" cy="582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4942"/>
                <a:gridCol w="3929058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Дилы-дилы-дилы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появились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Крокодилы!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Моты-моты-моты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появились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Бегемоты!</a:t>
                      </a:r>
                    </a:p>
                    <a:p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Афы-афы-афы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жуют листики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Жирафы!</a:t>
                      </a:r>
                    </a:p>
                    <a:p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Пы-пы-пы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водой брызгают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Слоны!</a:t>
                      </a:r>
                    </a:p>
                    <a:p>
                      <a:r>
                        <a:rPr lang="ru-RU" sz="24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Яны-яны-яны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по веточкам скачут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Обезьяны!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Пожиленко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палец,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Затем меняют руки.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ПЛИМ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928688" y="500063"/>
            <a:ext cx="7643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в руки длинную бигуди и замыкают ее в кольцо.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857250"/>
          <a:ext cx="8929687" cy="659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6595112">
                <a:tc>
                  <a:txBody>
                    <a:bodyPr/>
                    <a:lstStyle/>
                    <a:p>
                      <a:r>
                        <a:rPr lang="ru-RU" sz="23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я придумал слово,</a:t>
                      </a:r>
                    </a:p>
                    <a:p>
                      <a:r>
                        <a:rPr lang="ru-RU" sz="23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Смешное слово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повторяю снова: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endParaRPr lang="ru-RU" sz="23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прыгает и скачет: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ничего не значит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 </a:t>
                      </a:r>
                    </a:p>
                    <a:p>
                      <a:r>
                        <a:rPr lang="ru-RU" sz="23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Плим</a:t>
                      </a:r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!                       </a:t>
                      </a: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Токмакова</a:t>
                      </a:r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Надевают кольцо</a:t>
                      </a: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палец,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мизинец,</a:t>
                      </a:r>
                    </a:p>
                    <a:p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0791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ПРИЩЕПКАМИ</a:t>
            </a:r>
          </a:p>
        </p:txBody>
      </p:sp>
      <p:pic>
        <p:nvPicPr>
          <p:cNvPr id="52227" name="Рисунок 3" descr="1326299117_rrsrrsr-ryisryosrryiryery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2636838"/>
            <a:ext cx="5143500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500063" y="2643188"/>
            <a:ext cx="3071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ГУСЕНОК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КЫШ!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КЛЮКВА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ПЕРНАТЫЕ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ГУСЕНОК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714500"/>
          <a:ext cx="8929687" cy="5456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14351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Вот проснулся,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Встал гусенок,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Пальцы щиплет он спросонок: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Дай, хозяйка, корма мне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Раньше, чем моей родне.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КЫШ!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71450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9190"/>
                <a:gridCol w="4214810"/>
              </a:tblGrid>
              <a:tr h="514351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Сильно кусает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Котенок-глупыш!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 думает, что это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палец, а мышь!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я же играю с тобою, малыш!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будешь кусаться – скажу тебе: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«Кыш!»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М. Рогожникова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000125"/>
          <a:ext cx="8786874" cy="582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0733"/>
                <a:gridCol w="4256141"/>
              </a:tblGrid>
              <a:tr h="564360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Мячик сильно </a:t>
                      </a: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посжимаю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ладошку поменяю.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«Здравствуй,</a:t>
                      </a:r>
                    </a:p>
                    <a:p>
                      <a:pPr algn="r"/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мой любимый мячик!» -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Скажет утром каждый пальчик.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мячик обнимает,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Никуда не выпускает.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Только братцу отдает: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Брат у брата мяч берет.</a:t>
                      </a:r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крепко сжимают мячик поочередно в одной и в другой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Касаются мячиком каждого пальца правой и левой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сжимают мячик поочередно в одной и в другой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Поочередно передают мячик из одной руки в другую руку.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КЛЮКВА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1643063"/>
          <a:ext cx="8858250" cy="52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56"/>
                <a:gridCol w="4429156"/>
              </a:tblGrid>
              <a:tr h="521495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шли, шли, шли,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 клюквы нашли.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опять идем искать!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Волина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  <a:endParaRPr lang="ru-RU" sz="24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ПЕРНАТЫЕ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071563"/>
          <a:ext cx="8715375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02"/>
                <a:gridCol w="4357702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уточки с утра: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Кря-кря-кря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гуси у пруда: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«Га-га-га».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индюк среди двора: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«Бал-бал-бал».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курочки в окно: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Ко-ко-ко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как Петя-петушок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Ранним утром поутру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Нам споет: «Ку-ка-ре-ку!»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Русская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народная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потешка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Бельевой прищепкой дети прищепляют ногтевые фаланги пальцев правой, а затем левой руки на каждый ударный слог – от большого пальца к мизинцу.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СО СЧЕТНЫМИ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ПАЛОЧКАМИ</a:t>
            </a:r>
          </a:p>
        </p:txBody>
      </p:sp>
      <p:pic>
        <p:nvPicPr>
          <p:cNvPr id="57347" name="Рисунок 4" descr="sche1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50" y="2214563"/>
            <a:ext cx="535305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Box 5"/>
          <p:cNvSpPr txBox="1">
            <a:spLocks noChangeArrowheads="1"/>
          </p:cNvSpPr>
          <p:nvPr/>
        </p:nvSpPr>
        <p:spPr bwMode="auto">
          <a:xfrm>
            <a:off x="214313" y="2643188"/>
            <a:ext cx="3929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АПЕЛЬСИН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УЗНАЕТЕ? ЭТО ЦАПЛЯ!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У ЛАРИСКИ – ДВЕ РЕДИСКИ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ЖУРАВЛЬ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5000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АПЕЛЬСИН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428625"/>
          <a:ext cx="9144000" cy="654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8992"/>
                <a:gridCol w="5715008"/>
              </a:tblGrid>
              <a:tr h="6544630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делили апельсин: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Много нас, а он один!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ежа,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стрижа,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моржа,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Эта долька для бобра.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для волка – кожура.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Он сердит на нас – беда!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Разбегайтесь кто куда!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ритмично постукивают ребром ладони о другую ладонь.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Берут в руки счетную палочку и показывают ее.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указательным пальцем правой руки.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Убирают счетную палочку за спину.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кулаки и прижимают их к груди, хмурят брови.</a:t>
                      </a:r>
                      <a:endParaRPr lang="ru-RU" sz="20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Указательные и средние пальцы обеих рук «бегут» по ногам.</a:t>
                      </a: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373" name="TextBox 3"/>
          <p:cNvSpPr txBox="1">
            <a:spLocks noChangeArrowheads="1"/>
          </p:cNvSpPr>
          <p:nvPr/>
        </p:nvSpPr>
        <p:spPr bwMode="auto">
          <a:xfrm>
            <a:off x="785813" y="6286500"/>
            <a:ext cx="7358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дети выполняют те же действия левой рукой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УЗНАЕТЕ? ЭТО ЦАПЛЯ!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71500"/>
          <a:ext cx="9144000" cy="637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  <a:gridCol w="5143504"/>
              </a:tblGrid>
              <a:tr h="634079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одной ноге стоит,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воду пристально глядит.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Тычет клювом наугад,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Ищет в речке лягушат.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носу сверкает капля.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Узнаете? Это цапля!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Нищева</a:t>
                      </a:r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ставят счетную палочку на большой палец правой руки и держат указательным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Касаются счетной палочкой кончика носа.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счетную палочку.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397" name="TextBox 3"/>
          <p:cNvSpPr txBox="1">
            <a:spLocks noChangeArrowheads="1"/>
          </p:cNvSpPr>
          <p:nvPr/>
        </p:nvSpPr>
        <p:spPr bwMode="auto">
          <a:xfrm>
            <a:off x="1071563" y="6357938"/>
            <a:ext cx="75723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Затем дети выполняют те же действия левой рукой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ЛАРИСКИ ДВЕ РЕДИСКИ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14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44"/>
                <a:gridCol w="5429256"/>
              </a:tblGrid>
              <a:tr h="6143644">
                <a:tc>
                  <a:txBody>
                    <a:bodyPr/>
                    <a:lstStyle/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Лариски – две редиски, </a:t>
                      </a: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Алешки – две картошки, </a:t>
                      </a: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сережки-сорванца – </a:t>
                      </a:r>
                    </a:p>
                    <a:p>
                      <a:pPr algn="r"/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Два зеленых огурца,</a:t>
                      </a:r>
                    </a:p>
                    <a:p>
                      <a:pPr algn="r"/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у Вовки – две морковки,</a:t>
                      </a: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Да, еще у Петьки – </a:t>
                      </a:r>
                    </a:p>
                    <a:p>
                      <a:pPr algn="r"/>
                      <a:r>
                        <a:rPr lang="ru-RU" sz="21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Две хвостатых редьки!</a:t>
                      </a:r>
                    </a:p>
                    <a:p>
                      <a:pPr algn="r"/>
                      <a:endParaRPr lang="ru-RU" sz="21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Волина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ставят счетную палочку на большой палец правой руки и держат указательным пальцем правой руки.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 Убирают счетную палочку в сторону.</a:t>
                      </a:r>
                      <a:endParaRPr lang="ru-RU" sz="21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1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указательный и средний пальцы («хвостатая редька»), шевелят ими.</a:t>
                      </a:r>
                    </a:p>
                    <a:p>
                      <a:endParaRPr lang="ru-RU" sz="21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1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ЖУРАВЛЬ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1563"/>
          <a:ext cx="9144000" cy="5786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9058"/>
                <a:gridCol w="5214942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болоту я хожу,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 все стороны гляжу.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Часто нагибаюсь,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Клюквою питаюсь.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схожу на ручеек,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Заварю себе чаек.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пить-попивать,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 лето вспоминать.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Боков 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ставят счетную палочку на большой палец правой руки и держат указательным пальцем правой руки. Поворачивают голову вправо, влево.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средним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безымянным пальцем правой руки.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Ставят счетную палочку на большой палец правой руки и держат мизинцем правой руки.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18651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ЭСПАНДЕРАМИ</a:t>
            </a:r>
          </a:p>
        </p:txBody>
      </p:sp>
      <p:pic>
        <p:nvPicPr>
          <p:cNvPr id="62467" name="Рисунок 2" descr="6bc0e7bb4ca9685fb3d0e0e6b070920eni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857375"/>
            <a:ext cx="4762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428625" y="2857500"/>
            <a:ext cx="4143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ЗАРЯДКА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ДРУЖБА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СИЛАЧ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МЕСИМ ТЕСТО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ЗАРЯДКА</a:t>
            </a:r>
          </a:p>
        </p:txBody>
      </p:sp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0" y="128587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000250"/>
          <a:ext cx="8786812" cy="485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485776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Крепко мячики сжимаем,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Наши мышцы напрягаем,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Чтобы пальцы никогда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боялись бы труда!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2857500" y="1357313"/>
            <a:ext cx="3370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071688"/>
          <a:ext cx="8858250" cy="47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478632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в друзьях души не чаю,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друзей своих встречаю.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руку мне пожмет,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мне привет пошлет!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БЕЖИТ ЕЖИК ПО ДОРОЖКЕ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571750"/>
          <a:ext cx="8715436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403226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Бежит ежик по дорожке,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него кривые ножки,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Весь иголками оброс, -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Жалко ежика до слез.</a:t>
                      </a:r>
                    </a:p>
                    <a:p>
                      <a:pPr algn="r"/>
                      <a:endParaRPr lang="ru-RU" sz="20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2000" b="1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К. </a:t>
                      </a:r>
                      <a:r>
                        <a:rPr lang="ru-RU" sz="2000" b="1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Шефер</a:t>
                      </a:r>
                      <a:r>
                        <a:rPr lang="ru-RU" sz="20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ru-RU" sz="2000" b="1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</a:t>
                      </a:r>
                      <a:r>
                        <a:rPr lang="ru-RU" sz="18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СИЛАЧ</a:t>
            </a:r>
          </a:p>
        </p:txBody>
      </p:sp>
      <p:sp>
        <p:nvSpPr>
          <p:cNvPr id="65538" name="Прямоугольник 2"/>
          <p:cNvSpPr>
            <a:spLocks noChangeArrowheads="1"/>
          </p:cNvSpPr>
          <p:nvPr/>
        </p:nvSpPr>
        <p:spPr bwMode="auto">
          <a:xfrm>
            <a:off x="3000375" y="1428750"/>
            <a:ext cx="3370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2143125"/>
          <a:ext cx="885825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471488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сожму свое кольцо,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сильным молодцом.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младших защищать,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Буду слабым помогать!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Пополам его согну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восьмеркой заверну!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МЕСИМ ТЕСТО</a:t>
            </a:r>
          </a:p>
        </p:txBody>
      </p:sp>
      <p:sp>
        <p:nvSpPr>
          <p:cNvPr id="66562" name="Прямоугольник 2"/>
          <p:cNvSpPr>
            <a:spLocks noChangeArrowheads="1"/>
          </p:cNvSpPr>
          <p:nvPr/>
        </p:nvSpPr>
        <p:spPr bwMode="auto">
          <a:xfrm>
            <a:off x="2928938" y="1214438"/>
            <a:ext cx="3370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берут эспандер в руки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8" y="2071688"/>
          <a:ext cx="8786812" cy="4786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478632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Тесто мнем, мнем, мнем,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Тесто жмем, жмем, жмем,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Выпекать пирог поставим.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пора ли вынимать?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Народная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потешка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Сжимают и разжимают в руках эспандер на каждый ударный слог, сначала в правой, а затем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4131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РЕШЕТКАМИ</a:t>
            </a:r>
          </a:p>
        </p:txBody>
      </p:sp>
      <p:pic>
        <p:nvPicPr>
          <p:cNvPr id="3" name="Рисунок 2" descr="0160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4777" y="2143116"/>
            <a:ext cx="5143506" cy="3429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428625" y="2500313"/>
            <a:ext cx="350043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ЗООПАРК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ПРОГУЛКА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КТО ИДЕТ?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СЧИТАЛКА ДЛЯ МЫШКИ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ПРЯТКИ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СЛОН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 ШКОЛУ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ЗООПАРК</a:t>
            </a:r>
          </a:p>
        </p:txBody>
      </p:sp>
      <p:sp>
        <p:nvSpPr>
          <p:cNvPr id="68610" name="TextBox 2"/>
          <p:cNvSpPr txBox="1">
            <a:spLocks noChangeArrowheads="1"/>
          </p:cNvSpPr>
          <p:nvPr/>
        </p:nvSpPr>
        <p:spPr bwMode="auto">
          <a:xfrm>
            <a:off x="125413" y="1428750"/>
            <a:ext cx="9018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зоопарке мы бродили,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каждой клетке подходили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смотрели всех подряд: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Медвежат, волчат, бобрят.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Селютина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</a:p>
        </p:txBody>
      </p:sp>
      <p:sp>
        <p:nvSpPr>
          <p:cNvPr id="69634" name="Прямоугольник 2"/>
          <p:cNvSpPr>
            <a:spLocks noChangeArrowheads="1"/>
          </p:cNvSpPr>
          <p:nvPr/>
        </p:nvSpPr>
        <p:spPr bwMode="auto">
          <a:xfrm>
            <a:off x="0" y="1357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прогулку мы идем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в футбол играть начнем.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с хорошей тренировкой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Каждый станет сильным,</a:t>
                      </a:r>
                    </a:p>
                    <a:p>
                      <a:pPr algn="r"/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ловким.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 Парамонова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ИДЕТ?</a:t>
            </a:r>
          </a:p>
        </p:txBody>
      </p:sp>
      <p:sp>
        <p:nvSpPr>
          <p:cNvPr id="70658" name="Прямоугольник 2"/>
          <p:cNvSpPr>
            <a:spLocks noChangeArrowheads="1"/>
          </p:cNvSpPr>
          <p:nvPr/>
        </p:nvSpPr>
        <p:spPr bwMode="auto">
          <a:xfrm>
            <a:off x="0" y="13573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Идет собака.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Кот идет.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дождь идет, и град.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Еще часы идут вперед,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Хоть на столе стоят.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Л. Парамонова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СЧИТАЛКА ДЛЯ МЫШКИ</a:t>
            </a:r>
          </a:p>
        </p:txBody>
      </p:sp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0" y="142875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 три, четыре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Сосчитаем дыры в сыре!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в сыре много дыр,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 вкусным будет сыр!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Если в нем одна дыра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Значит, вкусным был вчера!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 Левин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ПРЯТКИ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6" name="Прямоугольник 2"/>
          <p:cNvSpPr>
            <a:spLocks noChangeArrowheads="1"/>
          </p:cNvSpPr>
          <p:nvPr/>
        </p:nvSpPr>
        <p:spPr bwMode="auto">
          <a:xfrm>
            <a:off x="0" y="7143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357313"/>
          <a:ext cx="8929687" cy="5959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786314"/>
              </a:tblGrid>
              <a:tr h="5500702">
                <a:tc>
                  <a:txBody>
                    <a:bodyPr/>
                    <a:lstStyle/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Десять, девять,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Восемь, семь,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Шесть, пять, четыре,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Три, два, один – </a:t>
                      </a:r>
                    </a:p>
                    <a:p>
                      <a:endParaRPr lang="ru-RU" sz="23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прятки мы играть хотим.</a:t>
                      </a:r>
                    </a:p>
                    <a:p>
                      <a:endParaRPr lang="ru-RU" sz="23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Только надо нам узнать,</a:t>
                      </a:r>
                    </a:p>
                    <a:p>
                      <a:r>
                        <a:rPr lang="ru-RU" sz="23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из нас пойдет искать.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Синицина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Закрывают обеими ладонями глаза.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Открывают глаза.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СЛОН</a:t>
            </a:r>
          </a:p>
        </p:txBody>
      </p:sp>
      <p:sp>
        <p:nvSpPr>
          <p:cNvPr id="73730" name="Прямоугольник 2"/>
          <p:cNvSpPr>
            <a:spLocks noChangeArrowheads="1"/>
          </p:cNvSpPr>
          <p:nvPr/>
        </p:nvSpPr>
        <p:spPr bwMode="auto">
          <a:xfrm>
            <a:off x="0" y="1285875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2428875"/>
          <a:ext cx="8929687" cy="4429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429132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шагает добрый слон,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Всем на свете шлет поклон!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Аверина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ШКОЛУ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Прямоугольник 2"/>
          <p:cNvSpPr>
            <a:spLocks noChangeArrowheads="1"/>
          </p:cNvSpPr>
          <p:nvPr/>
        </p:nvSpPr>
        <p:spPr bwMode="auto">
          <a:xfrm>
            <a:off x="0" y="64293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Дети кладут решетку на колени, на любую ровную поверхность или держат</a:t>
            </a:r>
          </a:p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одной рукой перед собой.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3" y="1285875"/>
          <a:ext cx="8929687" cy="557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572140">
                <a:tc>
                  <a:txBody>
                    <a:bodyPr/>
                    <a:lstStyle/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школу осенью пойду,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друзей себе найду.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Научусь писать, читать,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Быстро, правильно считать.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 таким ученым буду!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 свой садик не забуду!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r>
                        <a:rPr lang="ru-RU" sz="20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Нищева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«Ходят» указательным и средним пальцами по клеткам решетки, делая «шаги» на каждый ударный слог, - двумя руками одновременно или поочередно.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Загибают по одному пальцу.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Показывают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палец на любой руке.</a:t>
                      </a:r>
                    </a:p>
                    <a:p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Грозят указательным пальцем правой или левой руки.</a:t>
                      </a: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429684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503239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Топ, топ сапожок.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Хлоп, хлоп – вот снежок.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Заберусь на горку,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Ух!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Съеду с горки,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Бух!</a:t>
                      </a:r>
                    </a:p>
                    <a:p>
                      <a:pPr algn="r"/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20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Янушко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стучат мячиком по правой, затем по левой коленке.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Стучат мячиком по правой ладони, затем по левой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Дети кладут мячик на правую ладонь и прокатывают его по всей руке вверх до правого плеча.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Скатываю мячик с правого плеча в ладонь, затем повторяют эти движения, но с левой рукой.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ЗУБНЫМИ ЩЕТКАМИ</a:t>
            </a:r>
          </a:p>
        </p:txBody>
      </p:sp>
      <p:pic>
        <p:nvPicPr>
          <p:cNvPr id="75779" name="Рисунок 2" descr="29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500188"/>
            <a:ext cx="34099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500063" y="2357438"/>
            <a:ext cx="44577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МАССАЖ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ЗУБНАЯ ЩЕТКА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КТО ЖИВЕТ В МОЕЙ КВАРТИРЕ?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ЗА ЯГОДАМИ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ПОДАРКИ ДЕДА МОРОЗА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</a:t>
            </a:r>
          </a:p>
        </p:txBody>
      </p:sp>
      <p:sp>
        <p:nvSpPr>
          <p:cNvPr id="76802" name="Rectangle 1"/>
          <p:cNvSpPr>
            <a:spLocks noChangeArrowheads="1"/>
          </p:cNvSpPr>
          <p:nvPr/>
        </p:nvSpPr>
        <p:spPr bwMode="auto">
          <a:xfrm>
            <a:off x="0" y="107156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берут в руки зубную щетку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928813"/>
          <a:ext cx="8858250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492919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возьму зубную щетку,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Чтоб погладить пальчики.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Станьте ловкими скорей,</a:t>
                      </a:r>
                    </a:p>
                    <a:p>
                      <a:r>
                        <a:rPr lang="ru-RU" sz="24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Пальчики-удальчики</a:t>
                      </a:r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Ерошкина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Растирают щеткой подушечки пальцев правой, затем левой руки, начиная с большого пальца и заканчивая мизинцем.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ЗУБНАЯ ЩЕТКА</a:t>
            </a:r>
          </a:p>
        </p:txBody>
      </p:sp>
      <p:sp>
        <p:nvSpPr>
          <p:cNvPr id="77826" name="Прямоугольник 2"/>
          <p:cNvSpPr>
            <a:spLocks noChangeArrowheads="1"/>
          </p:cNvSpPr>
          <p:nvPr/>
        </p:nvSpPr>
        <p:spPr bwMode="auto">
          <a:xfrm>
            <a:off x="1857375" y="1214438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берут в руки зубную щетку</a:t>
            </a:r>
            <a:endParaRPr lang="ru-RU" sz="2000" b="1">
              <a:solidFill>
                <a:srgbClr val="7030A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50" y="1785938"/>
          <a:ext cx="8858250" cy="545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/>
                <a:gridCol w="4429140"/>
              </a:tblGrid>
              <a:tr h="507207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Плывет по морю щетка,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по морю лодка,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по речке пароход,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пальчикам она идет!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Дорогавцева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Растирают щеткой подушечки пальцев правой, затем левой руки, начиная с большого пальца и заканчивая мизинцем.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ЖИВЕТ В МОЕЙ КВАРТИРЕ?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57188"/>
          <a:ext cx="9144000" cy="686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06"/>
                <a:gridCol w="5500694"/>
              </a:tblGrid>
              <a:tr h="68684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три, четыре, пять – </a:t>
                      </a:r>
                    </a:p>
                    <a:p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Кто живет в моей квартире?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</a:t>
                      </a:r>
                      <a:r>
                        <a:rPr lang="ru-RU" sz="20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три, четыре, пять – 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Всех могу пересчитать: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Папа,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Брат,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Сестренка,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Кошка Мурка,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Два котенка,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Мой щегол,</a:t>
                      </a:r>
                    </a:p>
                    <a:p>
                      <a:r>
                        <a:rPr lang="ru-RU" sz="20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Бурундучок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Сверчок</a:t>
                      </a: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я!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и вся моя семья!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счет растирают щеткой подушечки пальцев любой руки начиная с большого пальца и заканчивая мизинцем.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 ладонь.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счет растирают щеткой подушечки пальцев другой руки начиная с большого пальца и заканчивая мизинцем.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 ладонь.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большой палец,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Перекладывают щетку в другую руку.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большой палец,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Убирают зубную щетку в сторону</a:t>
                      </a:r>
                    </a:p>
                    <a:p>
                      <a:r>
                        <a:rPr lang="ru-RU" sz="20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Сгибают и разгибают пальцы рук.</a:t>
                      </a:r>
                      <a:r>
                        <a:rPr lang="ru-RU" sz="20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ЯГОДАМИ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669925"/>
          <a:ext cx="9001125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60007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Раз, два,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три, четыре, пять – 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лес идем мы погулять!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черникой,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малиной,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брусникой,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калиной,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Землянику мы найдем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братишке отнесем!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r>
                        <a:rPr lang="ru-RU" sz="24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Нищева</a:t>
                      </a:r>
                      <a:endParaRPr lang="ru-RU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 счет растирают щеткой подушечки пальцев любой руки начиная с большого пальца и заканчивая мизинцем.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 ладонь.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палец,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Убирают зубную щетку в сторону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Сгибают и разгибают пальцы рук.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ПОДАРКИ ДЕДА МОРОЗА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642938"/>
          <a:ext cx="9001125" cy="6215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0578"/>
                <a:gridCol w="4500578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Дед Мороз принес подарки!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Буквари,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Альбомы,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Марки,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Кукол,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Мишек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машины,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Попугая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пингвина,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Шоколадок полмешка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пушистого щенка!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Н. </a:t>
                      </a:r>
                      <a:r>
                        <a:rPr lang="ru-RU" sz="24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Нищева</a:t>
                      </a:r>
                      <a:endParaRPr lang="ru-RU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палец,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Перекладывают зубную щетку в другую руку.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Растирают щеткой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большой палец,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указательный,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безымянный,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мизинец.</a:t>
                      </a: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642918"/>
            <a:ext cx="51212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БУСАМИ</a:t>
            </a:r>
          </a:p>
        </p:txBody>
      </p:sp>
      <p:pic>
        <p:nvPicPr>
          <p:cNvPr id="81923" name="Рисунок 2" descr="d3ada4c583d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5" y="2214563"/>
            <a:ext cx="51911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TextBox 3"/>
          <p:cNvSpPr txBox="1">
            <a:spLocks noChangeArrowheads="1"/>
          </p:cNvSpPr>
          <p:nvPr/>
        </p:nvSpPr>
        <p:spPr bwMode="auto">
          <a:xfrm>
            <a:off x="500063" y="2857500"/>
            <a:ext cx="3214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БУСЫ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ВЕСЕЛЫЙ СЧЕТ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БУСЫ ДЛЯ МАРУСИ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БУСЫ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500" y="1785938"/>
          <a:ext cx="8572500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966"/>
                <a:gridCol w="4500562"/>
              </a:tblGrid>
              <a:tr h="507207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Дома я одна скучала,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Бусы мамины достала.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Бусы я перебираю,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Свои пальцы развиваю.</a:t>
                      </a:r>
                    </a:p>
                    <a:p>
                      <a:endParaRPr lang="ru-RU" sz="24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перебирают бусы в руках, считают бусины в прямом и обратном порядке.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 СЧЕТ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928813"/>
          <a:ext cx="8786812" cy="496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492919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Пальчиками мы перебираем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бусинки считаем: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Один, два, три…</a:t>
                      </a:r>
                    </a:p>
                    <a:p>
                      <a:endParaRPr lang="ru-RU" sz="24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 </a:t>
                      </a:r>
                      <a:r>
                        <a:rPr lang="ru-RU" sz="2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Цвынтарный</a:t>
                      </a:r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перебирают бусы в руках, считают бусины в прямом и обратном порядке.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БУСЫ ДЛЯ МАРУСИ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071688"/>
          <a:ext cx="8929687" cy="4786312"/>
        </p:xfrm>
        <a:graphic>
          <a:graphicData uri="http://schemas.openxmlformats.org/drawingml/2006/table">
            <a:tbl>
              <a:tblPr/>
              <a:tblGrid>
                <a:gridCol w="4503737"/>
                <a:gridCol w="4425950"/>
              </a:tblGrid>
              <a:tr h="478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Купила бабуся бусы Марусе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Народная скороговорка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перебирают бусы в руках, считают бусины в прямом и обратном порядке.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E46C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00063" y="6429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ДРУЖБА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2286000"/>
          <a:ext cx="892971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400052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в друзьях души не чаю!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друзей своих встречаю!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руку мне пожмет!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Каждый мне привет пришлет!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крепко сжимают мячик поочередно в одной и в другой ладони.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Машут рукой.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85728"/>
            <a:ext cx="735579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РЕЗИНОЧКАМИ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ДЛЯ ВОЛОС</a:t>
            </a:r>
          </a:p>
        </p:txBody>
      </p:sp>
      <p:pic>
        <p:nvPicPr>
          <p:cNvPr id="86019" name="Рисунок 2" descr="13460_big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357438"/>
            <a:ext cx="45307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Box 3"/>
          <p:cNvSpPr txBox="1">
            <a:spLocks noChangeArrowheads="1"/>
          </p:cNvSpPr>
          <p:nvPr/>
        </p:nvSpPr>
        <p:spPr bwMode="auto">
          <a:xfrm>
            <a:off x="0" y="2500313"/>
            <a:ext cx="5040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ПАЛЬЧИКОВАЯ ГИМНАСТИКА №1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ПАЛЬЧИКОВАЯ ГИМНАСТИКА №2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НАШ ОБЕД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НОЧЬЮ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ЯГОДЫ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ПРОГУЛКА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21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№1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642938"/>
          <a:ext cx="8929687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Маша шла, шла, шла,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игрушки нашла,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Кошку,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Матрешку,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Мартышку,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Мишку,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Машинку,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Пушку,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Зайчишку,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Неваляшку!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 Лопухина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хлопают в ладоши.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волос на большой палец,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 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волос на большой палец,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 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 №2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357188"/>
          <a:ext cx="9144000" cy="6797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54"/>
                <a:gridCol w="5786446"/>
              </a:tblGrid>
              <a:tr h="6500834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Будем мы варить компот,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Фруктов нужно много. Вот.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Будем яблоки крошить,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Грушу будем мы рубить,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Отожмем лимонный сок,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Слив положим и песок.</a:t>
                      </a: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Варим, варим мы компот,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Угостим честной народ!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для волос на ладонь.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Резиночка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«кастрюля», указательный палец другой руки – «поварешка». Делают круговые движения пальцем над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резиночкой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«варят компот».</a:t>
                      </a: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палец. Стучат ребром ладони об другую ладонь – «крошат яблоки».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указательный палец. Сцепляют руки в «замок» - «топор» - и делают махи из-за головы к ногам.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средний палец. Ставят кулак на кулак и делают вращательные движения.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0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безымянный палец. Массируют каждый палец. Щепоткой насыпают «песок» на ладонь.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«Варят компот»</a:t>
                      </a:r>
                    </a:p>
                    <a:p>
                      <a:r>
                        <a:rPr lang="ru-RU" sz="20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Вытягивают руки вперед.                           </a:t>
                      </a:r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069" name="TextBox 3"/>
          <p:cNvSpPr txBox="1">
            <a:spLocks noChangeArrowheads="1"/>
          </p:cNvSpPr>
          <p:nvPr/>
        </p:nvSpPr>
        <p:spPr bwMode="auto">
          <a:xfrm>
            <a:off x="0" y="1928813"/>
            <a:ext cx="914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ОБЕД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85813"/>
          <a:ext cx="9144000" cy="6072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  <a:gridCol w="5143504"/>
              </a:tblGrid>
              <a:tr h="6072206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Руки с мылом мы помыли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 обедать пригласили.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 супчик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котлету,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 дыню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конфету,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Ели маковый рулет.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Очень вкусный был обед!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Савельева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потирают ладонями обеих рук.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Делают манящие движения кистями рук.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3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Облизывают губы языком, показывают, как было вкусно.</a:t>
                      </a: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0" y="2143125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НОЧЬЮ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642938"/>
          <a:ext cx="9144000" cy="627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Ночью тихо – «</a:t>
                      </a: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Ц-ц-ц-ц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Только ветер – «</a:t>
                      </a:r>
                      <a:r>
                        <a:rPr lang="ru-RU" sz="2200" b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С-с-с-с</a:t>
                      </a:r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!»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белочка,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зайчик,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ежик,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Спит кабанчик.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Одна сова не спит,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все вокруг глядит!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Савельева</a:t>
                      </a:r>
                    </a:p>
                    <a:p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подносят указательный палец ко рту и произносят звук [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]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Протяжно, на одном выдохе произносят звук [с]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Большой палец любой руки выпрямляют, остальные пальцы сжимают в кулак. Вращают кулак в разные стороны.</a:t>
                      </a: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117" name="TextBox 3"/>
          <p:cNvSpPr txBox="1">
            <a:spLocks noChangeArrowheads="1"/>
          </p:cNvSpPr>
          <p:nvPr/>
        </p:nvSpPr>
        <p:spPr bwMode="auto">
          <a:xfrm>
            <a:off x="0" y="2071688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ЯГОДЫ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14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6143644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Заходите, дети, в сад!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Тут крыжовник,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Виноград.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 в лесу растет черника,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Земляника,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Ежевика!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Варит бабушка варенье,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Будет внукам угощенье!</a:t>
                      </a:r>
                    </a:p>
                    <a:p>
                      <a:pPr algn="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хлопают в ладоши.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Надевают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большой палец,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указательный,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средний,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безымянный,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мизинец.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Кладут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ладонь любой руки.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Резиночка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«кастрюля», указательный палец другой руки – «поварешка». Делают круговые движения пальцем над </a:t>
                      </a:r>
                      <a:r>
                        <a:rPr lang="ru-RU" sz="22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резиночкой</a:t>
                      </a:r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«варят варенье».</a:t>
                      </a: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Вытягивают руки вперед.</a:t>
                      </a: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141" name="TextBox 5"/>
          <p:cNvSpPr txBox="1">
            <a:spLocks noChangeArrowheads="1"/>
          </p:cNvSpPr>
          <p:nvPr/>
        </p:nvSpPr>
        <p:spPr bwMode="auto">
          <a:xfrm>
            <a:off x="0" y="1214438"/>
            <a:ext cx="9144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Надевают резиночку на каждый палец руки, начиная с большого пальца, заканчивая мизинцем, затем меняют руки.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ПРОГУЛКА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928688"/>
          <a:ext cx="8929687" cy="592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92933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по улице гуляли,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Дружно мы ворон считали: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Раз, два, три, четыре, пять –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Надо всех пересчитать!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Сосчитать мы их хотели,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 вороны улетели!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</a:t>
                      </a:r>
                      <a:r>
                        <a:rPr lang="ru-RU" sz="20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Бойкова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хлопают в ладоши.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 счет надевают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каждый палец руки, начиная с большого пальца и заканчивая мизинцем, затем 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Убирают </a:t>
                      </a:r>
                      <a:r>
                        <a:rPr lang="ru-RU" sz="2400" b="1" i="1" kern="12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резиночку</a:t>
                      </a:r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сторону. 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Хлопают в ладоши.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Машут руками.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571480"/>
            <a:ext cx="572708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ЩЕТКАМИ</a:t>
            </a:r>
          </a:p>
        </p:txBody>
      </p:sp>
      <p:pic>
        <p:nvPicPr>
          <p:cNvPr id="93187" name="Рисунок 2" descr="tovar-5823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2214563"/>
            <a:ext cx="5000625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Box 3"/>
          <p:cNvSpPr txBox="1">
            <a:spLocks noChangeArrowheads="1"/>
          </p:cNvSpPr>
          <p:nvPr/>
        </p:nvSpPr>
        <p:spPr bwMode="auto">
          <a:xfrm>
            <a:off x="428625" y="2500313"/>
            <a:ext cx="3057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СНЕЖОК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ЕЛОЧКА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ЩЕТКА ЭТО ИЛИ ЕЖ?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ЕЖ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ГОРКА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МЫШИНАЯ СЕМЬЯ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189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СНЕЖОК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071563"/>
          <a:ext cx="9144000" cy="6080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368"/>
                <a:gridCol w="5530632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Топ, топ сапожок,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Хлоп, хлоп – вот снежок.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Заберусь на горку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Ух!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Съеду с горки – </a:t>
                      </a:r>
                    </a:p>
                    <a:p>
                      <a:r>
                        <a:rPr lang="ru-RU" sz="23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Бух! И в снежок!</a:t>
                      </a:r>
                    </a:p>
                    <a:p>
                      <a:endParaRPr lang="ru-RU" sz="23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Гриц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берут в руки щетку, проводят ею круговыми движениями по правой колени, затем по левой.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Проводят щеткой круговыми движениями по правой ладони, затем по левой.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Держат щетку в левой руке, проводят ею от ладони до плеча по правой руке – «забрались на горку», затем меняют руки.</a:t>
                      </a:r>
                      <a:endParaRPr lang="ru-RU" sz="23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3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Держат щетку в левой руке, проводят ею от плеча до ладони по правой руке – «съехали с горки», затем меняют руки.</a:t>
                      </a: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3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ЕЛОЧКА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642938"/>
          <a:ext cx="8929687" cy="627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400"/>
                <a:gridCol w="5511318"/>
              </a:tblGrid>
              <a:tr h="6215082">
                <a:tc>
                  <a:txBody>
                    <a:bodyPr/>
                    <a:lstStyle/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 нами елочка: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Шишечки,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Иголочки,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Шарики,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Фонарики,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Зайчики и свечки,</a:t>
                      </a: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Звезды,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Человечки.</a:t>
                      </a:r>
                    </a:p>
                    <a:p>
                      <a:endParaRPr lang="ru-RU" sz="22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Н.</a:t>
                      </a:r>
                      <a:r>
                        <a:rPr lang="ru-RU" sz="2000" b="1" i="1" kern="12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i="1" kern="1200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Нищева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проводят щеткой круговыми движениями по правой ладони, затем по левой.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Держа щетку в левой руке, проводят ею по большому пальцу правой руки,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указательному,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среднему,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безымянному,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мизинцу.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Убирают щетку в сторону и показывают указательные и средние пальцы на обеих руках («ушки»), затем соединяют ладони обеих рук («свечки»).</a:t>
                      </a:r>
                      <a:endParaRPr lang="ru-RU" sz="22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2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Показывают все пальцы обеих рук, растопырив их в стороны.</a:t>
                      </a: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2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ПТИЧКА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071563"/>
          <a:ext cx="8786874" cy="588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578645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Ищет птичка и в траве,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на ветках,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в листве,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среди больших лугов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Мух, червей, слепней, жуков!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О. </a:t>
                      </a:r>
                      <a:r>
                        <a:rPr lang="ru-RU" sz="20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Крупенчук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касаются мячиком каждого пальца правой и левой рук.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Держат мячик в левой руке и скатывают его с правого плеча в ладонь правой руки, затем меняют руки.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Катают мячик по правой и левой ладоням круговыми движениями.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Катают мячик по животу круговыми движениями.</a:t>
                      </a: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Касаются мячиком каждого пальца правой и левой рук.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BB15A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BB15A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ЩЕТКА ЭТО ИЛИ ЕЖ?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928688"/>
          <a:ext cx="8929687" cy="5929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9293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комод забрался ежик,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него не видно ножек.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 него,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такого злючки,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причесаны колючки.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никак не разберешь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Щетка это или еж?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В. Катаев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Держат щетку в левой руке, проводят ею от ладони до плеча по правой руке, затем меняют руки.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щеткой круговыми движениями по правой, затем по левой ладони.</a:t>
                      </a:r>
                    </a:p>
                    <a:p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 щетку в левой руке, проводят ею по всем пальцам правой, затем меняют руки.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714500"/>
          <a:ext cx="8929687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59"/>
                <a:gridCol w="4464859"/>
              </a:tblGrid>
              <a:tr h="514351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Живет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 нас под креслом еж,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Колючий тихий ежик.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щетку очень он похож,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Когда не видно ножек.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 Маршак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роводят щеткой круговыми движениями по правой, затем по левой ладони.</a:t>
                      </a: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ГОРКА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928688"/>
          <a:ext cx="9001125" cy="618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/>
                <a:gridCol w="5429256"/>
              </a:tblGrid>
              <a:tr h="59293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Ехали мы, ехали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к горке приехали!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горку – ух!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 с горки – бух!</a:t>
                      </a:r>
                    </a:p>
                    <a:p>
                      <a:endParaRPr lang="ru-RU" sz="240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И. Лукина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роводят щеткой круговыми движениями по правой, затем по левой ладони.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Держат щетку в левой руке, проводят ею от ладони до плеча по правой руке, затем меняют руки.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Держат щетку в левой руке, проводят ею от плеча до ладони по правой руке, затем меняют руки.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МЫШИНАЯ СЕМЬЯ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496"/>
                <a:gridCol w="5143504"/>
              </a:tblGrid>
              <a:tr h="614364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 гостила у меня</a:t>
                      </a:r>
                    </a:p>
                    <a:p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Вся</a:t>
                      </a:r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мышиная семья: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Папа-мышка,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Мама-мышка,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Мышь-дочурка,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Мышь-сынишка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еще сынок-мышонок –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Самый маленький ребенок.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Вот какая у меня </a:t>
                      </a:r>
                    </a:p>
                    <a:p>
                      <a:r>
                        <a:rPr lang="ru-RU" sz="2400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 в гостях была семья!</a:t>
                      </a:r>
                    </a:p>
                    <a:p>
                      <a:endParaRPr lang="ru-RU" sz="2400" baseline="0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Е. Савельева</a:t>
                      </a:r>
                      <a:endParaRPr lang="ru-RU" sz="24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Дети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</a:t>
                      </a: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роводят щеткой круговыми движениями по правой, затем по левой ладони.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Держа щетку в левой руке,</a:t>
                      </a: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проводят щеткой по большому пальцу,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указательному,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среднему,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безымянному,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мизинцу.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Затем меняют руки.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Проводят щеткой круговыми движениями по правой, затем по левой ладони.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i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3792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ИГРЫ С ШЕСТИГРАННЫМИ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КАРАНДАШАМИ</a:t>
            </a:r>
          </a:p>
        </p:txBody>
      </p:sp>
      <p:pic>
        <p:nvPicPr>
          <p:cNvPr id="100355" name="Рисунок 2" descr="902c751811ee234c806410b0dcfe71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413" y="2786063"/>
            <a:ext cx="54625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0" y="3000375"/>
            <a:ext cx="42656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КРУГИ НА ЛАДОШКЕ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ВЕСЕЛЫЙ КАРАНДАШ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ВОЛШЕБНЫЙ КАРАНДАШИК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КАЧЕЛИ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БРЕВНО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КАРУСЕЛИ</a:t>
            </a:r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357" name="TextBox 4"/>
          <p:cNvSpPr txBox="1">
            <a:spLocks noChangeArrowheads="1"/>
          </p:cNvSpPr>
          <p:nvPr/>
        </p:nvSpPr>
        <p:spPr bwMode="auto">
          <a:xfrm>
            <a:off x="5684838" y="6519863"/>
            <a:ext cx="34591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BB15AF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ВЕРНУТЬСЯ В ГЛАВНОЕ МЕНЮ</a:t>
            </a:r>
            <a:endParaRPr lang="ru-RU" sz="1600" b="1">
              <a:solidFill>
                <a:srgbClr val="BB15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КРУГИ НА ЛАДОШКЕ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625" y="1397000"/>
          <a:ext cx="8715375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500562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ладошке круги катаю,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 не выпускаю!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Сурикова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вариант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всеми пальцами сначала одной, а потом другой руки.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u="sng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вариант</a:t>
                      </a:r>
                      <a:endParaRPr lang="ru-RU" sz="2400" b="1" u="sng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на ладони большим и указательным пальцами сначала одной, потом другой руки.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ВЕСЕЛЫЙ КАРАНДАШ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313" y="1397000"/>
          <a:ext cx="8929687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387"/>
                <a:gridCol w="4325331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 в руках катаю,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Между пальчиков верчу,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Непременно каждый пальчик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Быть послушным научу!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С. Ерошкина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крутят карандаш между ладонями.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Пропускают карандаш между одним и двумя-тремя пальцами, удерживают его в определенном положении в правой и в левой руках.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Крутят карандаш между ладонями.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ВОЛШЕБНЫЙ КАРАНДАШИК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643063"/>
          <a:ext cx="8786812" cy="521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572000"/>
              </a:tblGrid>
              <a:tr h="521495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 я покачу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Вправо-влево, как хочу!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Сурикова</a:t>
                      </a:r>
                      <a:endParaRPr lang="ru-RU" sz="20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прокатывают карандаш по поверхности ладони.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кладут карандаш на любую ладонь.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«Проглаживают» карандаш сначала одной ладонью, затем другой.</a:t>
                      </a:r>
                      <a:endParaRPr lang="ru-RU" sz="24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Катают карандаш по обеим ладоням.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78681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500562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Карандашик в руки взяли,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Вправо-влево покачали.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Что такое? Неужели 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 попали на качели?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Колесникова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качают карандаш вправо-влево сначала двумя руками, затем – держа в правой руке, потом – держа в левой руке.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БРЕВНО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785938"/>
          <a:ext cx="8786812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429124"/>
              </a:tblGrid>
              <a:tr h="5072074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Крутим мы с трудом давно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толстое бревно.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Вы ошиблись, это наш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Тонкий легкий карандаш.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Е. Колесникова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пальцами обеих рук.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928688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МЯЧОМ КРУГИ КАТАЮ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714375"/>
          <a:ext cx="9144000" cy="636111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6361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Я мячом круги катаю,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Взад-вперед его гоняю.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Им поглажу я ладошку,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Будто я сметаю крошку.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 сожму его немножко,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Как сжимает лапу кошка.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Каждым пальцем мяч прижму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 другой рукой начну.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 теперь последний трюк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Мяч летает между рук.</a:t>
                      </a: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катают мячик в руках, делая движения вперед-назад, вправо-влево между ладонями.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Катают мячик по правой и левой ладоням круговыми движениями.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Поочередно крепко сжимают и разжимают мячик в ладонях.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Дети кладут мячик на правую ладонь.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Каждым пальцем левой руки поочередно нажимают на бугорки мячика, затем меняют руки.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46C0A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Передают мяч из одной руки в другую.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B15A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BB15AF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14300" marR="11430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КАРУСЕЛИ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78681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21"/>
                <a:gridCol w="4393421"/>
              </a:tblGrid>
              <a:tr h="546100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Карусели, карусели!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Сели, сели, полетели,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Завертелись, закрутились,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Зажужжали, покатились!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Задрожали, завизжали,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Вместе за руки держались.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Как захватывает дух,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Ух!</a:t>
                      </a:r>
                    </a:p>
                    <a:p>
                      <a:endParaRPr lang="ru-RU" sz="2400" b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А. Кулешова</a:t>
                      </a:r>
                      <a:endParaRPr lang="ru-RU" sz="2000" i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i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Дети вращают карандаш пальцами обеих рук вверх-вниз, вправо-влево, затем – пальцами одной руки (сначала правой, затем левой).</a:t>
                      </a: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i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0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2" action="ppaction://hlinksldjump"/>
                        </a:rPr>
                        <a:t>НАЗАД</a:t>
                      </a:r>
                      <a:endParaRPr lang="ru-RU" sz="1600" b="0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5432</Words>
  <Application>Microsoft Office PowerPoint</Application>
  <PresentationFormat>Экран (4:3)</PresentationFormat>
  <Paragraphs>1808</Paragraphs>
  <Slides>90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Тема Office</vt:lpstr>
      <vt:lpstr>ИГРЫ ДЛЯ РАЗВИТИЯ  МЕЛКОЙ МОТОРИКИ РУК   С ИСПОЛЬЗОВАНИЕМ НЕСТАНДАРТНОГО ОБОРУДОВАНИЯ</vt:lpstr>
      <vt:lpstr>Слайд 2</vt:lpstr>
      <vt:lpstr>Слайд 3</vt:lpstr>
      <vt:lpstr>РАЗМИНКА</vt:lpstr>
      <vt:lpstr>БЕЖИТ ЕЖИК ПО ДОРОЖКЕ</vt:lpstr>
      <vt:lpstr>СНЕЖОК</vt:lpstr>
      <vt:lpstr>ДРУЖБА</vt:lpstr>
      <vt:lpstr>ПТИЧКА</vt:lpstr>
      <vt:lpstr>Я МЯЧОМ КРУГИ КАТАЮ</vt:lpstr>
      <vt:lpstr>ЗАЙКА И ЕЖИК</vt:lpstr>
      <vt:lpstr>КРЕПКО МЯЧИКИ СЖИМАЕМ</vt:lpstr>
      <vt:lpstr>МОЙ ВЕСЕЛЫЙ КРУГЛЫЙ МЯЧ</vt:lpstr>
      <vt:lpstr>ЕЖИК МОЙ КОЛЮЧИЙ</vt:lpstr>
      <vt:lpstr>ЧИСТЫЙ ЕЖ</vt:lpstr>
      <vt:lpstr>НАУЧИЛИСЬ!</vt:lpstr>
      <vt:lpstr>Слайд 16</vt:lpstr>
      <vt:lpstr>СТИРАЕМ ВМЕСТЕ С МАМОЙ</vt:lpstr>
      <vt:lpstr>КОШКИ-МЫШКИ</vt:lpstr>
      <vt:lpstr>МЕСИМ ТЕСТО</vt:lpstr>
      <vt:lpstr>ОПЯТА</vt:lpstr>
      <vt:lpstr>ПРЯТКИ</vt:lpstr>
      <vt:lpstr>РЫБКИ</vt:lpstr>
      <vt:lpstr>МЫШКИ-ПЕКАРИ</vt:lpstr>
      <vt:lpstr>ПОМОЩНИЦА</vt:lpstr>
      <vt:lpstr>Слайд 25</vt:lpstr>
      <vt:lpstr>ЗАГУДЕЛ ПАРОВОЗИК</vt:lpstr>
      <vt:lpstr>ПОЕЗД И САМОЛЕТ</vt:lpstr>
      <vt:lpstr>САМОКАТ</vt:lpstr>
      <vt:lpstr>ПАРОВОЗИК</vt:lpstr>
      <vt:lpstr>ПАРОХОДИК – ПЫХ </vt:lpstr>
      <vt:lpstr>Слайд 31</vt:lpstr>
      <vt:lpstr>ИГРУШКИ</vt:lpstr>
      <vt:lpstr>ДЕСЯТЬ ПТИЧЕК</vt:lpstr>
      <vt:lpstr>КАКИЕ БЫВАЮТ СЛОВА</vt:lpstr>
      <vt:lpstr>АФРИКА</vt:lpstr>
      <vt:lpstr>ПЛИМ</vt:lpstr>
      <vt:lpstr>Слайд 37</vt:lpstr>
      <vt:lpstr>ГУСЕНОК</vt:lpstr>
      <vt:lpstr>КЫШ!</vt:lpstr>
      <vt:lpstr>КЛЮКВА</vt:lpstr>
      <vt:lpstr>ПЕРНАТЫЕ</vt:lpstr>
      <vt:lpstr>Слайд 42</vt:lpstr>
      <vt:lpstr>АПЕЛЬСИН</vt:lpstr>
      <vt:lpstr>УЗНАЕТЕ? ЭТО ЦАПЛЯ!</vt:lpstr>
      <vt:lpstr>У ЛАРИСКИ ДВЕ РЕДИСКИ</vt:lpstr>
      <vt:lpstr>ЖУРАВЛЬ</vt:lpstr>
      <vt:lpstr>Слайд 47</vt:lpstr>
      <vt:lpstr>ЗАРЯДКА</vt:lpstr>
      <vt:lpstr>ДРУЖБА</vt:lpstr>
      <vt:lpstr>СИЛАЧ</vt:lpstr>
      <vt:lpstr>МЕСИМ ТЕСТО</vt:lpstr>
      <vt:lpstr>Слайд 52</vt:lpstr>
      <vt:lpstr>ЗООПАРК</vt:lpstr>
      <vt:lpstr>ПРОГУЛКА</vt:lpstr>
      <vt:lpstr>КТО ИДЕТ?</vt:lpstr>
      <vt:lpstr>СЧИТАЛКА ДЛЯ МЫШКИ</vt:lpstr>
      <vt:lpstr>ПРЯТКИ</vt:lpstr>
      <vt:lpstr>СЛОН</vt:lpstr>
      <vt:lpstr>В ШКОЛУ</vt:lpstr>
      <vt:lpstr>Слайд 60</vt:lpstr>
      <vt:lpstr>МАССАЖ</vt:lpstr>
      <vt:lpstr>ЗУБНАЯ ЩЕТКА</vt:lpstr>
      <vt:lpstr>КТО ЖИВЕТ В МОЕЙ КВАРТИРЕ?</vt:lpstr>
      <vt:lpstr>ЗА ЯГОДАМИ</vt:lpstr>
      <vt:lpstr>ПОДАРКИ ДЕДА МОРОЗА</vt:lpstr>
      <vt:lpstr>Слайд 66</vt:lpstr>
      <vt:lpstr>БУСЫ</vt:lpstr>
      <vt:lpstr>ВЕСЕЛЫЙ СЧЕТ</vt:lpstr>
      <vt:lpstr>БУСЫ ДЛЯ МАРУСИ</vt:lpstr>
      <vt:lpstr>Слайд 70</vt:lpstr>
      <vt:lpstr>ПАЛЬЧИКОВАЯ ГИМНАСТИКА №1</vt:lpstr>
      <vt:lpstr>ПАЛЬЧИКОВАЯ ГИМНАСТИКА №2</vt:lpstr>
      <vt:lpstr>НАШ ОБЕД</vt:lpstr>
      <vt:lpstr>НОЧЬЮ</vt:lpstr>
      <vt:lpstr>ЯГОДЫ</vt:lpstr>
      <vt:lpstr>ПРОГУЛКА</vt:lpstr>
      <vt:lpstr>Слайд 77</vt:lpstr>
      <vt:lpstr>СНЕЖОК</vt:lpstr>
      <vt:lpstr>ЕЛОЧКА</vt:lpstr>
      <vt:lpstr>ЩЕТКА ЭТО ИЛИ ЕЖ?</vt:lpstr>
      <vt:lpstr>ЕЖ</vt:lpstr>
      <vt:lpstr>ГОРКА</vt:lpstr>
      <vt:lpstr>МЫШИНАЯ СЕМЬЯ</vt:lpstr>
      <vt:lpstr>Слайд 84</vt:lpstr>
      <vt:lpstr>КРУГИ НА ЛАДОШКЕ</vt:lpstr>
      <vt:lpstr>ВЕСЕЛЫЙ КАРАНДАШ</vt:lpstr>
      <vt:lpstr>ВОЛШЕБНЫЙ КАРАНДАШИК</vt:lpstr>
      <vt:lpstr>КАЧЕЛИ</vt:lpstr>
      <vt:lpstr>БРЕВНО</vt:lpstr>
      <vt:lpstr>КАРУСЕЛИ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РАЗВИТИЯ  МЕЛКОЙ МОТОРИКИ РУК   С ИСПОЛЬЗОВАНИЕМ НЕСТАНДАРТНОГО ОБОРУДОВАНИЯ</dc:title>
  <dc:creator>User</dc:creator>
  <cp:lastModifiedBy>admin</cp:lastModifiedBy>
  <cp:revision>74</cp:revision>
  <dcterms:created xsi:type="dcterms:W3CDTF">2013-10-12T13:39:24Z</dcterms:created>
  <dcterms:modified xsi:type="dcterms:W3CDTF">2014-08-31T18:15:08Z</dcterms:modified>
</cp:coreProperties>
</file>