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7" r:id="rId1"/>
  </p:sldMasterIdLst>
  <p:notesMasterIdLst>
    <p:notesMasterId r:id="rId12"/>
  </p:notesMasterIdLst>
  <p:sldIdLst>
    <p:sldId id="258" r:id="rId2"/>
    <p:sldId id="259" r:id="rId3"/>
    <p:sldId id="283" r:id="rId4"/>
    <p:sldId id="262" r:id="rId5"/>
    <p:sldId id="264" r:id="rId6"/>
    <p:sldId id="284" r:id="rId7"/>
    <p:sldId id="271" r:id="rId8"/>
    <p:sldId id="279" r:id="rId9"/>
    <p:sldId id="276" r:id="rId10"/>
    <p:sldId id="268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43" autoAdjust="0"/>
    <p:restoredTop sz="90015" autoAdjust="0"/>
  </p:normalViewPr>
  <p:slideViewPr>
    <p:cSldViewPr snapToGrid="0">
      <p:cViewPr varScale="1">
        <p:scale>
          <a:sx n="96" d="100"/>
          <a:sy n="96" d="100"/>
        </p:scale>
        <p:origin x="108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96468F-1CCC-4B33-95BD-F08015AA9872}" type="datetimeFigureOut">
              <a:rPr lang="ru-RU" smtClean="0"/>
              <a:t>22.05.2024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72C35B-C103-41F7-A084-461A89786B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052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72C35B-C103-41F7-A084-461A89786BD7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4409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72C35B-C103-41F7-A084-461A89786BD7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584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43843-2F31-4868-B6ED-2207FFD2D26D}" type="datetimeFigureOut">
              <a:rPr lang="ru-RU" smtClean="0"/>
              <a:t>22.05.2024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71E4F7D-19D8-4521-A1CD-6EAAD5970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1838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43843-2F31-4868-B6ED-2207FFD2D26D}" type="datetimeFigureOut">
              <a:rPr lang="ru-RU" smtClean="0"/>
              <a:t>22.05.2024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71E4F7D-19D8-4521-A1CD-6EAAD5970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696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43843-2F31-4868-B6ED-2207FFD2D26D}" type="datetimeFigureOut">
              <a:rPr lang="ru-RU" smtClean="0"/>
              <a:t>22.05.2024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71E4F7D-19D8-4521-A1CD-6EAAD5970D4E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504926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43843-2F31-4868-B6ED-2207FFD2D26D}" type="datetimeFigureOut">
              <a:rPr lang="ru-RU" smtClean="0"/>
              <a:t>22.05.2024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71E4F7D-19D8-4521-A1CD-6EAAD5970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8522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43843-2F31-4868-B6ED-2207FFD2D26D}" type="datetimeFigureOut">
              <a:rPr lang="ru-RU" smtClean="0"/>
              <a:t>22.05.2024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71E4F7D-19D8-4521-A1CD-6EAAD5970D4E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82387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43843-2F31-4868-B6ED-2207FFD2D26D}" type="datetimeFigureOut">
              <a:rPr lang="ru-RU" smtClean="0"/>
              <a:t>22.05.2024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71E4F7D-19D8-4521-A1CD-6EAAD5970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2421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43843-2F31-4868-B6ED-2207FFD2D26D}" type="datetimeFigureOut">
              <a:rPr lang="ru-RU" smtClean="0"/>
              <a:t>22.05.2024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E4F7D-19D8-4521-A1CD-6EAAD5970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9367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43843-2F31-4868-B6ED-2207FFD2D26D}" type="datetimeFigureOut">
              <a:rPr lang="ru-RU" smtClean="0"/>
              <a:t>22.05.2024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E4F7D-19D8-4521-A1CD-6EAAD5970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21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43843-2F31-4868-B6ED-2207FFD2D26D}" type="datetimeFigureOut">
              <a:rPr lang="ru-RU" smtClean="0"/>
              <a:t>22.05.2024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E4F7D-19D8-4521-A1CD-6EAAD5970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068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43843-2F31-4868-B6ED-2207FFD2D26D}" type="datetimeFigureOut">
              <a:rPr lang="ru-RU" smtClean="0"/>
              <a:t>22.05.2024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71E4F7D-19D8-4521-A1CD-6EAAD5970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8015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43843-2F31-4868-B6ED-2207FFD2D26D}" type="datetimeFigureOut">
              <a:rPr lang="ru-RU" smtClean="0"/>
              <a:t>22.05.2024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71E4F7D-19D8-4521-A1CD-6EAAD5970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497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43843-2F31-4868-B6ED-2207FFD2D26D}" type="datetimeFigureOut">
              <a:rPr lang="ru-RU" smtClean="0"/>
              <a:t>22.05.2024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71E4F7D-19D8-4521-A1CD-6EAAD5970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532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43843-2F31-4868-B6ED-2207FFD2D26D}" type="datetimeFigureOut">
              <a:rPr lang="ru-RU" smtClean="0"/>
              <a:t>22.05.2024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E4F7D-19D8-4521-A1CD-6EAAD5970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9829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43843-2F31-4868-B6ED-2207FFD2D26D}" type="datetimeFigureOut">
              <a:rPr lang="ru-RU" smtClean="0"/>
              <a:t>22.05.2024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E4F7D-19D8-4521-A1CD-6EAAD5970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965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43843-2F31-4868-B6ED-2207FFD2D26D}" type="datetimeFigureOut">
              <a:rPr lang="ru-RU" smtClean="0"/>
              <a:t>22.05.2024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E4F7D-19D8-4521-A1CD-6EAAD5970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970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43843-2F31-4868-B6ED-2207FFD2D26D}" type="datetimeFigureOut">
              <a:rPr lang="ru-RU" smtClean="0"/>
              <a:t>22.05.2024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71E4F7D-19D8-4521-A1CD-6EAAD5970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77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043843-2F31-4868-B6ED-2207FFD2D26D}" type="datetimeFigureOut">
              <a:rPr lang="ru-RU" smtClean="0"/>
              <a:t>22.05.2024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71E4F7D-19D8-4521-A1CD-6EAAD5970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35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8" r:id="rId1"/>
    <p:sldLayoutId id="2147483969" r:id="rId2"/>
    <p:sldLayoutId id="2147483970" r:id="rId3"/>
    <p:sldLayoutId id="2147483971" r:id="rId4"/>
    <p:sldLayoutId id="2147483972" r:id="rId5"/>
    <p:sldLayoutId id="2147483973" r:id="rId6"/>
    <p:sldLayoutId id="2147483974" r:id="rId7"/>
    <p:sldLayoutId id="2147483975" r:id="rId8"/>
    <p:sldLayoutId id="2147483976" r:id="rId9"/>
    <p:sldLayoutId id="2147483977" r:id="rId10"/>
    <p:sldLayoutId id="2147483978" r:id="rId11"/>
    <p:sldLayoutId id="2147483979" r:id="rId12"/>
    <p:sldLayoutId id="2147483980" r:id="rId13"/>
    <p:sldLayoutId id="2147483981" r:id="rId14"/>
    <p:sldLayoutId id="2147483982" r:id="rId15"/>
    <p:sldLayoutId id="214748398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00EBDF-5298-C521-7936-013965B6E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282222"/>
            <a:ext cx="10841744" cy="1107666"/>
          </a:xfrm>
        </p:spPr>
        <p:txBody>
          <a:bodyPr>
            <a:normAutofit/>
          </a:bodyPr>
          <a:lstStyle/>
          <a:p>
            <a:pPr algn="ctr"/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ГОРОДСКОЙ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КОНКУРС «СМОТР СТРОЯ И ПЕСНИ».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A67220-E65B-5168-7EBA-F8F9382E0E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288" y="1151806"/>
            <a:ext cx="10841744" cy="5367866"/>
          </a:xfrm>
        </p:spPr>
        <p:txBody>
          <a:bodyPr/>
          <a:lstStyle/>
          <a:p>
            <a:pPr marL="0" marR="0" lvl="0" indent="45720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None/>
              <a:tabLst/>
              <a:defRPr/>
            </a:pPr>
            <a:r>
              <a:rPr kumimoji="0" lang="ru-RU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Тема мероприятия: </a:t>
            </a:r>
            <a:endParaRPr kumimoji="0" lang="ru-RU" sz="21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None/>
              <a:tabLst/>
              <a:defRPr/>
            </a:pPr>
            <a:r>
              <a:rPr kumimoji="0" lang="ru-RU" sz="21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Военные династии России</a:t>
            </a:r>
            <a:r>
              <a:rPr kumimoji="0" lang="ru-RU" sz="21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kumimoji="0" lang="ru-RU" sz="21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457200" algn="ctr">
              <a:lnSpc>
                <a:spcPct val="150000"/>
              </a:lnSpc>
              <a:spcBef>
                <a:spcPts val="0"/>
              </a:spcBef>
              <a:buClr>
                <a:prstClr val="white"/>
              </a:buClr>
              <a:buSzPct val="80000"/>
              <a:buNone/>
              <a:defRPr/>
            </a:pPr>
            <a:r>
              <a:rPr kumimoji="0" lang="ru-RU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Направленность</a:t>
            </a:r>
            <a:r>
              <a:rPr kumimoji="0" lang="ru-RU" sz="21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мероприятия</a:t>
            </a:r>
            <a:r>
              <a:rPr kumimoji="0" lang="ru-RU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ru-RU" sz="21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«Физическое,</a:t>
            </a:r>
            <a:r>
              <a:rPr kumimoji="0" lang="ru-RU" sz="21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1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</a:t>
            </a:r>
            <a:r>
              <a:rPr kumimoji="0" lang="ru-RU" sz="21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1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развитие».</a:t>
            </a:r>
            <a:endParaRPr kumimoji="0" lang="ru-RU" sz="21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None/>
              <a:tabLst/>
              <a:defRPr/>
            </a:pPr>
            <a:r>
              <a:rPr kumimoji="0" lang="ru-RU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Наименование образовательной организации:</a:t>
            </a:r>
            <a:r>
              <a:rPr kumimoji="0" lang="ru-RU" sz="21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МБДОУ детский сад №283.</a:t>
            </a:r>
          </a:p>
          <a:p>
            <a:pPr marL="0" marR="0" lvl="0" indent="45720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None/>
              <a:tabLst/>
              <a:defRPr/>
            </a:pPr>
            <a:r>
              <a:rPr kumimoji="0" lang="ru-RU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Название команды: </a:t>
            </a:r>
            <a:r>
              <a:rPr kumimoji="0" lang="ru-RU" sz="21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Пехота</a:t>
            </a:r>
            <a:r>
              <a:rPr kumimoji="0" lang="ru-RU" sz="21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kumimoji="0" lang="ru-RU" sz="21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None/>
              <a:tabLst/>
              <a:defRPr/>
            </a:pPr>
            <a:r>
              <a:rPr kumimoji="0" lang="ru-RU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Девиз команды: </a:t>
            </a:r>
            <a:r>
              <a:rPr kumimoji="0" lang="ru-RU" sz="21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 маршировать охота , </a:t>
            </a:r>
            <a:r>
              <a:rPr lang="ru-RU" sz="2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потому что </a:t>
            </a:r>
            <a:r>
              <a:rPr lang="ru-RU" sz="2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пехота! </a:t>
            </a:r>
          </a:p>
          <a:p>
            <a:pPr marL="0" marR="0" lvl="0" indent="45720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None/>
              <a:tabLst/>
              <a:defRPr/>
            </a:pPr>
            <a:r>
              <a:rPr lang="ru-RU" sz="2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Пехотинские </a:t>
            </a:r>
            <a:r>
              <a:rPr lang="ru-RU" sz="2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войска знает вся наша стана!</a:t>
            </a:r>
            <a:r>
              <a:rPr kumimoji="0" lang="ru-RU" sz="21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0" marR="0" lvl="0" indent="45720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None/>
              <a:tabLst/>
              <a:defRPr/>
            </a:pPr>
            <a:endParaRPr kumimoji="0" lang="ru-RU" sz="21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None/>
              <a:tabLst/>
              <a:defRPr/>
            </a:pPr>
            <a:r>
              <a:rPr kumimoji="0" lang="ru-RU" sz="14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Педагоги:</a:t>
            </a:r>
            <a:r>
              <a:rPr kumimoji="0" lang="ru-RU" sz="14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457200" algn="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None/>
              <a:tabLst/>
              <a:defRPr/>
            </a:pPr>
            <a:r>
              <a:rPr kumimoji="0" lang="ru-RU" sz="14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  <a:r>
              <a:rPr lang="ru-RU" sz="14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kumimoji="0" lang="ru-RU" sz="14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Носова Татьяна Анатольевна</a:t>
            </a:r>
            <a:endParaRPr kumimoji="0" lang="ru-RU" sz="1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None/>
              <a:tabLst/>
              <a:defRPr/>
            </a:pP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Инструктор по физической 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культуре:</a:t>
            </a:r>
            <a:r>
              <a:rPr kumimoji="0" lang="ru-RU" sz="14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4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Бунькова</a:t>
            </a:r>
            <a:r>
              <a:rPr kumimoji="0" lang="ru-RU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Любовь Юрьевна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7757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00EBDF-5298-C521-7936-013965B6E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248356"/>
            <a:ext cx="10841744" cy="767644"/>
          </a:xfrm>
        </p:spPr>
        <p:txBody>
          <a:bodyPr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 ЭТАП - ЗАКЛЮЧИТЕЛЬНЫЙ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172" y="1678675"/>
            <a:ext cx="5771085" cy="433330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419060" y="783259"/>
            <a:ext cx="47310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Обобщение полученных знаний.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Выполнение строевых упражнений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0282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00EBDF-5298-C521-7936-013965B6E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282223"/>
            <a:ext cx="10841744" cy="767644"/>
          </a:xfrm>
        </p:spPr>
        <p:txBody>
          <a:bodyPr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АКТУАЛЬНОСТЬ.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A67220-E65B-5168-7EBA-F8F9382E0E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817428"/>
            <a:ext cx="10841744" cy="5367866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проекта: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Одним из основных направлений дошкольного воспитания согласно Стратегии развития воспитания в Российской Федерации на период до 2025 года, является обновление воспитательного процесса в рамках патриотического, духовного и нравственного воспитания, а также приобщения детей к культурному наследию. Таким образом, нравственно-патриотическое воспитание остается актуальными в деятельности дошкольного учреждения.</a:t>
            </a:r>
          </a:p>
          <a:p>
            <a:pPr algn="just"/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год объявлен годом семьи, поэтому особое внимание уделено сохранению традиционных семейных ценностей.</a:t>
            </a:r>
          </a:p>
          <a:p>
            <a:pPr algn="just"/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преддверии подготовки 79-летия празднования Дня Победы </a:t>
            </a:r>
            <a:r>
              <a:rPr lang="ru-RU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беседе с детьми выявила проблему</a:t>
            </a:r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дети плохо знают свою родословную и  не знают, что такое  династии.</a:t>
            </a:r>
          </a:p>
          <a:p>
            <a:pPr algn="just"/>
            <a:r>
              <a:rPr lang="ru-RU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Патриотизм необходимо прививать через любовь к истории своей семьи. В данном проекте мы обращаемся к теме Великой Отечественной войны, потому что это способствует связи поколений. Но нельзя быть патриотом, любить Родину, не зная, как любили и берегли её наши отцы, деды, прадеды. Вследствие этого была выбрана данная тема проекта и принято решение в необходимости его реализации.</a:t>
            </a:r>
          </a:p>
          <a:p>
            <a:pPr marL="0" marR="0" lvl="0" indent="4572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None/>
              <a:tabLst/>
              <a:defRPr/>
            </a:pPr>
            <a:endParaRPr kumimoji="0" lang="ru-RU" sz="1700" b="1" i="0" u="none" strike="noStrike" kern="15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None/>
              <a:tabLst/>
              <a:defRPr/>
            </a:pPr>
            <a:r>
              <a:rPr kumimoji="0" lang="ru-RU" sz="1900" b="1" i="0" u="none" strike="noStrike" kern="15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Участники проекта:</a:t>
            </a:r>
            <a:r>
              <a:rPr kumimoji="0" lang="ru-RU" sz="1900" b="0" i="0" u="none" strike="noStrike" kern="15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дети подготовительной группы, педагоги (воспитатель группы, инструктор по физической культуре, музыкальный руководитель), семьи воспитанников.</a:t>
            </a:r>
            <a:endParaRPr kumimoji="0" lang="ru-RU" sz="1900" b="0" i="0" u="none" strike="noStrike" kern="150" cap="none" spc="0" normalizeH="0" baseline="0" noProof="0" dirty="0">
              <a:ln>
                <a:noFill/>
              </a:ln>
              <a:solidFill>
                <a:srgbClr val="146194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Andale Sans UI"/>
              <a:cs typeface="Tahoma" panose="020B0604030504040204" pitchFamily="34" charset="0"/>
            </a:endParaRPr>
          </a:p>
          <a:p>
            <a:pPr marL="0" marR="0" lvl="0" indent="45720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None/>
              <a:tabLst/>
              <a:defRPr/>
            </a:pPr>
            <a:r>
              <a:rPr kumimoji="0" lang="ru-RU" sz="1900" b="1" i="0" u="none" strike="noStrike" kern="15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Сроки реализации проекта:</a:t>
            </a:r>
            <a:r>
              <a:rPr kumimoji="0" lang="ru-RU" sz="1900" b="0" i="0" u="none" strike="noStrike" kern="15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ru-RU" sz="1900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02.05.2024</a:t>
            </a:r>
            <a:r>
              <a:rPr kumimoji="0" lang="ru-RU" sz="1900" b="0" i="0" u="none" strike="noStrike" kern="15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900" b="0" i="0" u="none" strike="noStrike" kern="15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900" kern="1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r>
              <a:rPr kumimoji="0" lang="ru-RU" sz="1900" b="0" i="0" u="none" strike="noStrike" kern="15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.05.2024 </a:t>
            </a:r>
            <a:r>
              <a:rPr kumimoji="0" lang="ru-RU" sz="1900" b="0" i="0" u="none" strike="noStrike" kern="15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  <a:endParaRPr kumimoji="0" lang="ru-RU" sz="1900" b="0" i="0" u="none" strike="noStrike" kern="150" cap="none" spc="0" normalizeH="0" baseline="0" noProof="0" dirty="0">
              <a:ln>
                <a:noFill/>
              </a:ln>
              <a:solidFill>
                <a:srgbClr val="146194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Andale Sans UI"/>
              <a:cs typeface="Tahoma" panose="020B0604030504040204" pitchFamily="34" charset="0"/>
            </a:endParaRPr>
          </a:p>
          <a:p>
            <a:pPr marL="0" marR="0" lvl="0" indent="45720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None/>
              <a:tabLst/>
              <a:defRPr/>
            </a:pPr>
            <a:r>
              <a:rPr kumimoji="0" lang="ru-RU" sz="1900" b="1" i="0" u="none" strike="noStrike" kern="15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 проекта: </a:t>
            </a:r>
            <a:r>
              <a:rPr kumimoji="0" lang="ru-RU" sz="1900" b="0" i="0" u="none" strike="noStrike" kern="15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групповой, краткосрочный.</a:t>
            </a:r>
          </a:p>
          <a:p>
            <a:pPr marL="0" marR="0" lvl="0" indent="45720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None/>
              <a:tabLst/>
              <a:defRPr/>
            </a:pPr>
            <a:r>
              <a:rPr kumimoji="0" lang="ru-RU" sz="1900" b="1" i="0" u="none" strike="noStrike" kern="15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 проекта:</a:t>
            </a:r>
            <a:r>
              <a:rPr kumimoji="0" lang="ru-RU" sz="1900" b="0" i="0" u="none" strike="noStrike" kern="15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познавательно-исследовательский.</a:t>
            </a:r>
          </a:p>
          <a:p>
            <a:pPr marL="0" marR="0" lvl="0" indent="45720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None/>
              <a:tabLst/>
              <a:defRPr/>
            </a:pPr>
            <a:r>
              <a:rPr kumimoji="0" lang="ru-RU" sz="1900" b="1" i="0" u="none" strike="noStrike" kern="15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Andale Sans UI"/>
                <a:cs typeface="Times New Roman" panose="02020603050405020304" pitchFamily="18" charset="0"/>
              </a:rPr>
              <a:t>Продукт проектной деятельности: </a:t>
            </a:r>
            <a:r>
              <a:rPr lang="ru-RU" sz="1900" kern="150" dirty="0" smtClean="0">
                <a:solidFill>
                  <a:schemeClr val="tx1"/>
                </a:solidFill>
                <a:latin typeface="Times New Roman" panose="02020603050405020304" pitchFamily="18" charset="0"/>
                <a:ea typeface="Andale Sans UI"/>
                <a:cs typeface="Times New Roman" panose="02020603050405020304" pitchFamily="18" charset="0"/>
              </a:rPr>
              <a:t>«Смотр строя и песни</a:t>
            </a:r>
            <a:r>
              <a:rPr kumimoji="0" lang="ru-RU" sz="1900" b="0" i="0" u="none" strike="noStrike" kern="15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Andale Sans UI"/>
                <a:cs typeface="Times New Roman" panose="02020603050405020304" pitchFamily="18" charset="0"/>
              </a:rPr>
              <a:t>»</a:t>
            </a:r>
            <a:endParaRPr kumimoji="0" lang="ru-RU" sz="1900" b="0" i="0" u="none" strike="noStrike" kern="15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Andale Sans UI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2456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32104" y="1424494"/>
            <a:ext cx="11247120" cy="484940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 проекта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 Духовно-нравственно-патриотическое воспитание детей через закрепление понятия семья, семейной военной династии на основе 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преемственности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поколений формирование информационного поля, способствующего укреплению семьи. </a:t>
            </a:r>
            <a:endParaRPr lang="ru-RU" sz="16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1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 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Познакомить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оенными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династиями 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России.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Вспомнить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ближнем окружении, помочь детям разбираться в родственных связях.</a:t>
            </a: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Расширять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знания детей о людях военных профессий, о военной технике.</a:t>
            </a: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Воспитывать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уважение к ветеранам ВОВ и всем защитникам Родины.</a:t>
            </a: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Организовывать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сотрудничество детей, родителей, воспитателей в совместном освоении данной темы.</a:t>
            </a: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Посетить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Музей Боевой славы Урала.</a:t>
            </a: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Организовать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встречу с представителем военной династии </a:t>
            </a:r>
            <a:endParaRPr lang="ru-RU" sz="16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Рассказать </a:t>
            </a:r>
            <a:r>
              <a:rPr lang="ru-RU" sz="1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детям о воинских наградах дедушек, бабушек.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Продолжать </a:t>
            </a:r>
            <a:r>
              <a:rPr lang="ru-RU" sz="16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развивать творческие способности детей в рамках реализации проекта.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71800" y="528566"/>
            <a:ext cx="67848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И ЗАДАЧИ ПРОЕКТА.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7165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00EBDF-5298-C521-7936-013965B6E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282223"/>
            <a:ext cx="10841744" cy="767644"/>
          </a:xfrm>
        </p:spPr>
        <p:txBody>
          <a:bodyPr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None/>
              <a:tabLst/>
              <a:defRPr/>
            </a:pPr>
            <a:r>
              <a:rPr lang="ru-RU" sz="2400" b="1" cap="none" dirty="0">
                <a:ln>
                  <a:noFill/>
                </a:ln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ПРЕДПОЛАГАЕМЫЕ ОБРАЗОВАТЕЛЬНЫЕ РЕЗУЛЬТАТЫ ПРОЕКТА.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A67220-E65B-5168-7EBA-F8F9382E0E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1174044"/>
            <a:ext cx="10841744" cy="536786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kern="150" dirty="0" smtClean="0">
                <a:solidFill>
                  <a:schemeClr val="tx1"/>
                </a:solidFill>
                <a:latin typeface="Times New Roman" panose="02020603050405020304" pitchFamily="18" charset="0"/>
                <a:ea typeface="Century Schoolbook" panose="02040604050505020304" pitchFamily="18" charset="0"/>
                <a:cs typeface="Times New Roman" panose="02020603050405020304" pitchFamily="18" charset="0"/>
              </a:rPr>
              <a:t>	1. Д</a:t>
            </a:r>
            <a:r>
              <a:rPr lang="ru-RU" kern="15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entury Schoolbook" panose="02040604050505020304" pitchFamily="18" charset="0"/>
                <a:cs typeface="Times New Roman" panose="02020603050405020304" pitchFamily="18" charset="0"/>
              </a:rPr>
              <a:t>ети </a:t>
            </a:r>
            <a:r>
              <a:rPr lang="ru-RU" kern="1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entury Schoolbook" panose="02040604050505020304" pitchFamily="18" charset="0"/>
                <a:cs typeface="Times New Roman" panose="02020603050405020304" pitchFamily="18" charset="0"/>
              </a:rPr>
              <a:t>обогатят и расширят </a:t>
            </a:r>
            <a:r>
              <a:rPr lang="ru-RU" kern="15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entury Schoolbook" panose="02040604050505020304" pitchFamily="18" charset="0"/>
                <a:cs typeface="Times New Roman" panose="02020603050405020304" pitchFamily="18" charset="0"/>
              </a:rPr>
              <a:t>знания: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kern="15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entury Schoolbook" panose="02040604050505020304" pitchFamily="18" charset="0"/>
                <a:cs typeface="Times New Roman" panose="02020603050405020304" pitchFamily="18" charset="0"/>
              </a:rPr>
              <a:t>- о </a:t>
            </a:r>
            <a:r>
              <a:rPr lang="ru-RU" kern="1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entury Schoolbook" panose="02040604050505020304" pitchFamily="18" charset="0"/>
                <a:cs typeface="Times New Roman" panose="02020603050405020304" pitchFamily="18" charset="0"/>
              </a:rPr>
              <a:t>событиях </a:t>
            </a:r>
            <a:r>
              <a:rPr lang="ru-RU" kern="15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entury Schoolbook" panose="02040604050505020304" pitchFamily="18" charset="0"/>
                <a:cs typeface="Times New Roman" panose="02020603050405020304" pitchFamily="18" charset="0"/>
              </a:rPr>
              <a:t>ВОВ</a:t>
            </a:r>
            <a:r>
              <a:rPr lang="ru-RU" kern="150" dirty="0">
                <a:solidFill>
                  <a:schemeClr val="tx1"/>
                </a:solidFill>
                <a:latin typeface="Times New Roman" panose="02020603050405020304" pitchFamily="18" charset="0"/>
                <a:ea typeface="Century Schoolbook" panose="02040604050505020304" pitchFamily="18" charset="0"/>
                <a:cs typeface="Times New Roman" panose="02020603050405020304" pitchFamily="18" charset="0"/>
              </a:rPr>
              <a:t>;</a:t>
            </a:r>
            <a:endParaRPr lang="ru-RU" kern="15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entury Schoolbook" panose="020406040505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kern="15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entury Schoolbook" panose="02040604050505020304" pitchFamily="18" charset="0"/>
                <a:cs typeface="Times New Roman" panose="02020603050405020304" pitchFamily="18" charset="0"/>
              </a:rPr>
              <a:t>- военных </a:t>
            </a:r>
            <a:r>
              <a:rPr lang="ru-RU" kern="1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entury Schoolbook" panose="02040604050505020304" pitchFamily="18" charset="0"/>
                <a:cs typeface="Times New Roman" panose="02020603050405020304" pitchFamily="18" charset="0"/>
              </a:rPr>
              <a:t>профессиях, военной </a:t>
            </a:r>
            <a:r>
              <a:rPr lang="ru-RU" kern="15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entury Schoolbook" panose="02040604050505020304" pitchFamily="18" charset="0"/>
                <a:cs typeface="Times New Roman" panose="02020603050405020304" pitchFamily="18" charset="0"/>
              </a:rPr>
              <a:t>технике;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kern="15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entury Schoolbook" panose="02040604050505020304" pitchFamily="18" charset="0"/>
                <a:cs typeface="Times New Roman" panose="02020603050405020304" pitchFamily="18" charset="0"/>
              </a:rPr>
              <a:t>- о </a:t>
            </a:r>
            <a:r>
              <a:rPr lang="ru-RU" kern="1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entury Schoolbook" panose="02040604050505020304" pitchFamily="18" charset="0"/>
                <a:cs typeface="Times New Roman" panose="02020603050405020304" pitchFamily="18" charset="0"/>
              </a:rPr>
              <a:t>городах-героях, посетят мемориалы посвященные ВОВ; </a:t>
            </a:r>
            <a:endParaRPr lang="ru-RU" kern="15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entury Schoolbook" panose="020406040505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kern="15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entury Schoolbook" panose="02040604050505020304" pitchFamily="18" charset="0"/>
                <a:cs typeface="Times New Roman" panose="02020603050405020304" pitchFamily="18" charset="0"/>
              </a:rPr>
              <a:t>- познакомятся </a:t>
            </a:r>
            <a:r>
              <a:rPr lang="ru-RU" kern="1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entury Schoolbook" panose="02040604050505020304" pitchFamily="18" charset="0"/>
                <a:cs typeface="Times New Roman" panose="02020603050405020304" pitchFamily="18" charset="0"/>
              </a:rPr>
              <a:t>с такими понятиями и словами как: </a:t>
            </a:r>
            <a:r>
              <a:rPr lang="ru-RU" kern="15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entury Schoolbook" panose="02040604050505020304" pitchFamily="18" charset="0"/>
                <a:cs typeface="Times New Roman" panose="02020603050405020304" pitchFamily="18" charset="0"/>
              </a:rPr>
              <a:t>династия, земляки</a:t>
            </a:r>
            <a:r>
              <a:rPr lang="ru-RU" kern="1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entury Schoolbook" panose="02040604050505020304" pitchFamily="18" charset="0"/>
                <a:cs typeface="Times New Roman" panose="02020603050405020304" pitchFamily="18" charset="0"/>
              </a:rPr>
              <a:t>, блокада, мемориал, вехи </a:t>
            </a:r>
            <a:r>
              <a:rPr lang="ru-RU" kern="15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entury Schoolbook" panose="02040604050505020304" pitchFamily="18" charset="0"/>
                <a:cs typeface="Times New Roman" panose="02020603050405020304" pitchFamily="18" charset="0"/>
              </a:rPr>
              <a:t>войны;</a:t>
            </a:r>
            <a:endParaRPr lang="ru-RU" kern="150" dirty="0">
              <a:solidFill>
                <a:schemeClr val="tx1"/>
              </a:solidFill>
              <a:latin typeface="Times New Roman" panose="02020603050405020304" pitchFamily="18" charset="0"/>
              <a:ea typeface="Century Schoolbook" panose="020406040505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kern="15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ndale Sans UI"/>
                <a:cs typeface="Times New Roman" panose="02020603050405020304" pitchFamily="18" charset="0"/>
              </a:rPr>
              <a:t>	2</a:t>
            </a:r>
            <a:r>
              <a:rPr lang="ru-RU" kern="15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ndale Sans UI"/>
                <a:cs typeface="Times New Roman" panose="02020603050405020304" pitchFamily="18" charset="0"/>
              </a:rPr>
              <a:t>. </a:t>
            </a:r>
            <a:r>
              <a:rPr lang="ru-RU" kern="150" dirty="0">
                <a:solidFill>
                  <a:schemeClr val="tx1"/>
                </a:solidFill>
                <a:latin typeface="Times New Roman" panose="02020603050405020304" pitchFamily="18" charset="0"/>
                <a:ea typeface="Andale Sans UI"/>
                <a:cs typeface="Times New Roman" panose="02020603050405020304" pitchFamily="18" charset="0"/>
              </a:rPr>
              <a:t>П</a:t>
            </a:r>
            <a:r>
              <a:rPr lang="ru-RU" kern="15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ndale Sans UI"/>
                <a:cs typeface="Times New Roman" panose="02020603050405020304" pitchFamily="18" charset="0"/>
              </a:rPr>
              <a:t>роявят </a:t>
            </a:r>
            <a:r>
              <a:rPr lang="ru-RU" kern="1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ndale Sans UI"/>
                <a:cs typeface="Times New Roman" panose="02020603050405020304" pitchFamily="18" charset="0"/>
              </a:rPr>
              <a:t>интерес к подвигам </a:t>
            </a:r>
            <a:r>
              <a:rPr lang="ru-RU" kern="15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ndale Sans UI"/>
                <a:cs typeface="Times New Roman" panose="02020603050405020304" pitchFamily="18" charset="0"/>
              </a:rPr>
              <a:t>других династий , </a:t>
            </a:r>
            <a:r>
              <a:rPr lang="ru-RU" kern="1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ndale Sans UI"/>
                <a:cs typeface="Times New Roman" panose="02020603050405020304" pitchFamily="18" charset="0"/>
              </a:rPr>
              <a:t>а также к ветеранам своей </a:t>
            </a:r>
            <a:r>
              <a:rPr lang="ru-RU" kern="15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ndale Sans UI"/>
                <a:cs typeface="Times New Roman" panose="02020603050405020304" pitchFamily="18" charset="0"/>
              </a:rPr>
              <a:t>семьи;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kern="15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ndale Sans UI"/>
                <a:cs typeface="Times New Roman" panose="02020603050405020304" pitchFamily="18" charset="0"/>
              </a:rPr>
              <a:t>	3</a:t>
            </a:r>
            <a:r>
              <a:rPr lang="ru-RU" kern="15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ndale Sans UI"/>
                <a:cs typeface="Times New Roman" panose="02020603050405020304" pitchFamily="18" charset="0"/>
              </a:rPr>
              <a:t>. </a:t>
            </a:r>
            <a:r>
              <a:rPr lang="ru-RU" kern="150" dirty="0">
                <a:solidFill>
                  <a:schemeClr val="tx1"/>
                </a:solidFill>
                <a:latin typeface="Times New Roman" panose="02020603050405020304" pitchFamily="18" charset="0"/>
                <a:ea typeface="Andale Sans UI"/>
                <a:cs typeface="Times New Roman" panose="02020603050405020304" pitchFamily="18" charset="0"/>
              </a:rPr>
              <a:t>П</a:t>
            </a:r>
            <a:r>
              <a:rPr lang="ru-RU" kern="15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ndale Sans UI"/>
                <a:cs typeface="Times New Roman" panose="02020603050405020304" pitchFamily="18" charset="0"/>
              </a:rPr>
              <a:t>риобретут </a:t>
            </a:r>
            <a:r>
              <a:rPr lang="ru-RU" kern="1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ndale Sans UI"/>
                <a:cs typeface="Times New Roman" panose="02020603050405020304" pitchFamily="18" charset="0"/>
              </a:rPr>
              <a:t>опыт совместной творческо-поисковой деятельности с </a:t>
            </a:r>
            <a:r>
              <a:rPr lang="ru-RU" kern="15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ndale Sans UI"/>
                <a:cs typeface="Times New Roman" panose="02020603050405020304" pitchFamily="18" charset="0"/>
              </a:rPr>
              <a:t>родителями;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kern="15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ndale Sans UI"/>
                <a:cs typeface="Times New Roman" panose="02020603050405020304" pitchFamily="18" charset="0"/>
              </a:rPr>
              <a:t>	4</a:t>
            </a:r>
            <a:r>
              <a:rPr lang="ru-RU" kern="15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ndale Sans UI"/>
                <a:cs typeface="Times New Roman" panose="02020603050405020304" pitchFamily="18" charset="0"/>
              </a:rPr>
              <a:t>. </a:t>
            </a:r>
            <a:r>
              <a:rPr lang="ru-RU" kern="150" dirty="0">
                <a:solidFill>
                  <a:schemeClr val="tx1"/>
                </a:solidFill>
                <a:latin typeface="Times New Roman" panose="02020603050405020304" pitchFamily="18" charset="0"/>
                <a:ea typeface="Andale Sans UI"/>
                <a:cs typeface="Times New Roman" panose="02020603050405020304" pitchFamily="18" charset="0"/>
              </a:rPr>
              <a:t>Р</a:t>
            </a:r>
            <a:r>
              <a:rPr lang="ru-RU" kern="15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ndale Sans UI"/>
                <a:cs typeface="Times New Roman" panose="02020603050405020304" pitchFamily="18" charset="0"/>
              </a:rPr>
              <a:t>еализация </a:t>
            </a:r>
            <a:r>
              <a:rPr lang="ru-RU" kern="1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ndale Sans UI"/>
                <a:cs typeface="Times New Roman" panose="02020603050405020304" pitchFamily="18" charset="0"/>
              </a:rPr>
              <a:t>проекта способствует воспитанию у детей чувства патриотизма, бережного отношения к истории своей </a:t>
            </a:r>
            <a:r>
              <a:rPr lang="ru-RU" kern="15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ndale Sans UI"/>
                <a:cs typeface="Times New Roman" panose="02020603050405020304" pitchFamily="18" charset="0"/>
              </a:rPr>
              <a:t>страны, своей семьи; </a:t>
            </a:r>
            <a:r>
              <a:rPr lang="ru-RU" kern="1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ndale Sans UI"/>
                <a:cs typeface="Times New Roman" panose="02020603050405020304" pitchFamily="18" charset="0"/>
              </a:rPr>
              <a:t>обновлению и обогащению ДОУ исследовательскими проектами и мультимедийными продуктами, посвященными </a:t>
            </a:r>
            <a:r>
              <a:rPr lang="ru-RU" kern="15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ndale Sans UI"/>
                <a:cs typeface="Times New Roman" panose="02020603050405020304" pitchFamily="18" charset="0"/>
              </a:rPr>
              <a:t>79-летию </a:t>
            </a:r>
            <a:r>
              <a:rPr lang="ru-RU" kern="1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ndale Sans UI"/>
                <a:cs typeface="Times New Roman" panose="02020603050405020304" pitchFamily="18" charset="0"/>
              </a:rPr>
              <a:t>Победы в Великой Отечественной </a:t>
            </a:r>
            <a:r>
              <a:rPr lang="ru-RU" kern="15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ndale Sans UI"/>
                <a:cs typeface="Times New Roman" panose="02020603050405020304" pitchFamily="18" charset="0"/>
              </a:rPr>
              <a:t>войне;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kern="150" dirty="0" smtClean="0">
                <a:solidFill>
                  <a:schemeClr val="tx1"/>
                </a:solidFill>
                <a:latin typeface="Times New Roman" panose="02020603050405020304" pitchFamily="18" charset="0"/>
                <a:ea typeface="Andale Sans UI"/>
                <a:cs typeface="Times New Roman" panose="02020603050405020304" pitchFamily="18" charset="0"/>
              </a:rPr>
              <a:t>	5</a:t>
            </a:r>
            <a:r>
              <a:rPr lang="ru-RU" kern="150" dirty="0" smtClean="0">
                <a:solidFill>
                  <a:schemeClr val="tx1"/>
                </a:solidFill>
                <a:latin typeface="Times New Roman" panose="02020603050405020304" pitchFamily="18" charset="0"/>
                <a:ea typeface="Andale Sans UI"/>
                <a:cs typeface="Times New Roman" panose="02020603050405020304" pitchFamily="18" charset="0"/>
              </a:rPr>
              <a:t>. </a:t>
            </a:r>
            <a:r>
              <a:rPr lang="ru-RU" kern="150" dirty="0">
                <a:solidFill>
                  <a:schemeClr val="tx1"/>
                </a:solidFill>
                <a:latin typeface="Times New Roman" panose="02020603050405020304" pitchFamily="18" charset="0"/>
                <a:ea typeface="Andale Sans UI"/>
                <a:cs typeface="Times New Roman" panose="02020603050405020304" pitchFamily="18" charset="0"/>
              </a:rPr>
              <a:t>П</a:t>
            </a:r>
            <a:r>
              <a:rPr lang="ru-RU" kern="150" dirty="0" smtClean="0">
                <a:solidFill>
                  <a:schemeClr val="tx1"/>
                </a:solidFill>
                <a:latin typeface="Times New Roman" panose="02020603050405020304" pitchFamily="18" charset="0"/>
                <a:ea typeface="Andale Sans UI"/>
                <a:cs typeface="Times New Roman" panose="02020603050405020304" pitchFamily="18" charset="0"/>
              </a:rPr>
              <a:t>ринять </a:t>
            </a:r>
            <a:r>
              <a:rPr lang="ru-RU" kern="150" dirty="0">
                <a:solidFill>
                  <a:schemeClr val="tx1"/>
                </a:solidFill>
                <a:latin typeface="Times New Roman" panose="02020603050405020304" pitchFamily="18" charset="0"/>
                <a:ea typeface="Andale Sans UI"/>
                <a:cs typeface="Times New Roman" panose="02020603050405020304" pitchFamily="18" charset="0"/>
              </a:rPr>
              <a:t>с детьми участие в городском конкурсе «Смотр строя и песни».</a:t>
            </a:r>
            <a:endParaRPr lang="ru-RU" kern="15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Andale Sans UI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56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00EBDF-5298-C521-7936-013965B6E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3" y="127845"/>
            <a:ext cx="10841744" cy="665018"/>
          </a:xfrm>
        </p:spPr>
        <p:txBody>
          <a:bodyPr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None/>
              <a:tabLst/>
              <a:defRPr/>
            </a:pPr>
            <a:r>
              <a:rPr 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ЭТАП-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ПОДГОТОВИТЕЛЬНЫЙ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A67220-E65B-5168-7EBA-F8F9382E0E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548" y="460550"/>
            <a:ext cx="11958452" cy="3506005"/>
          </a:xfrm>
        </p:spPr>
        <p:txBody>
          <a:bodyPr>
            <a:normAutofit/>
          </a:bodyPr>
          <a:lstStyle/>
          <a:p>
            <a:pPr marL="0" indent="4572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родителями: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заинтересовать проектом; дать представление о том, как в нем можно участвовать; направить на совместную творческую деятельность с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детьми. Знакомство с целями и задачами.</a:t>
            </a:r>
          </a:p>
          <a:p>
            <a:pPr marL="0" indent="4572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организационных форм: консультации, совместные поиски информации, сбор фотографий из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семейных архивов 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оенных династиях.                                                     </a:t>
            </a:r>
            <a:endPara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педагогами: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вызвать у педагогов интерес к проекту; познакомить с задачами проекта; </a:t>
            </a:r>
          </a:p>
          <a:p>
            <a:pPr marL="0" indent="457200" algn="just">
              <a:lnSpc>
                <a:spcPct val="110000"/>
              </a:lnSpc>
              <a:buNone/>
            </a:pP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организационных форм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выставка литературы (научной, педагогической), военных фотографий, картин, иллюстраций; </a:t>
            </a:r>
            <a:r>
              <a:rPr lang="ru-RU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 сбор информации о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</a:rPr>
              <a:t>в</a:t>
            </a:r>
            <a:r>
              <a:rPr lang="ru-RU" sz="1600" b="0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оенных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династиях</a:t>
            </a:r>
            <a:r>
              <a:rPr lang="ru-RU" sz="1600" b="0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об их судьбах, </a:t>
            </a:r>
            <a:r>
              <a:rPr lang="ru-RU" sz="1600" b="0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подвигах, </a:t>
            </a:r>
            <a:r>
              <a:rPr lang="ru-RU" sz="1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создание альбома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военной династии.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10000"/>
              </a:lnSpc>
              <a:buNone/>
            </a:pPr>
            <a:endParaRPr lang="ru-RU" sz="16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10000"/>
              </a:lnSpc>
              <a:buNone/>
            </a:pP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Строевая подготовка                                                 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праздничного мероприятия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«День 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Победы»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10000"/>
              </a:lnSpc>
              <a:buNone/>
            </a:pPr>
            <a:endParaRPr lang="ru-RU" sz="16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10000"/>
              </a:lnSpc>
              <a:buNone/>
            </a:pPr>
            <a:endPara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6003" y="3642670"/>
            <a:ext cx="3900363" cy="292864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940011" y="2538950"/>
            <a:ext cx="42796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другими </a:t>
            </a:r>
            <a:r>
              <a:rPr lang="ru-RU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педагогами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00" y="3629185"/>
            <a:ext cx="3769866" cy="29151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717" y="3384252"/>
            <a:ext cx="4172286" cy="2915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786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01112" y="10660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ЭТАП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ОСНОВНОЙ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Знакомим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военными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династиями России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67661" y="336106"/>
            <a:ext cx="2595177" cy="345624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798892" y="297202"/>
            <a:ext cx="2643178" cy="352017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257" y="825310"/>
            <a:ext cx="3349253" cy="251483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71"/>
          <a:stretch/>
        </p:blipFill>
        <p:spPr>
          <a:xfrm>
            <a:off x="277767" y="3683990"/>
            <a:ext cx="2329094" cy="23862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869" y="4082289"/>
            <a:ext cx="1585138" cy="228964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6416" y="3969202"/>
            <a:ext cx="1555284" cy="221094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5041" y="3952447"/>
            <a:ext cx="1595414" cy="224462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2015" y="4082289"/>
            <a:ext cx="1655947" cy="2391923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2331060" y="3294637"/>
            <a:ext cx="6563965" cy="748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b="1" kern="100" dirty="0" smtClean="0">
                <a:ln w="11113" cap="flat" cmpd="sng" algn="ctr">
                  <a:solidFill>
                    <a:srgbClr val="ED7D31"/>
                  </a:solidFill>
                  <a:prstDash val="solid"/>
                  <a:round/>
                </a:ln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Династия     Тарасенко  </a:t>
            </a:r>
          </a:p>
          <a:p>
            <a:pPr algn="ctr">
              <a:spcAft>
                <a:spcPts val="600"/>
              </a:spcAft>
            </a:pPr>
            <a:r>
              <a:rPr lang="ru-RU" b="1" kern="100" dirty="0" smtClean="0">
                <a:ln w="11113" cap="flat" cmpd="sng" algn="ctr">
                  <a:solidFill>
                    <a:srgbClr val="ED7D31"/>
                  </a:solidFill>
                  <a:prstDash val="solid"/>
                  <a:round/>
                </a:ln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Яны Осадчей </a:t>
            </a:r>
            <a:r>
              <a:rPr lang="ru-RU" b="1" kern="100" dirty="0" smtClean="0">
                <a:ln w="11113" cap="flat" cmpd="sng" algn="ctr">
                  <a:solidFill>
                    <a:srgbClr val="ED7D31"/>
                  </a:solidFill>
                  <a:prstDash val="solid"/>
                  <a:round/>
                </a:ln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прапрадедушка </a:t>
            </a:r>
            <a:r>
              <a:rPr lang="ru-RU" b="1" kern="100" dirty="0" smtClean="0">
                <a:ln w="11113" cap="flat" cmpd="sng" algn="ctr">
                  <a:solidFill>
                    <a:srgbClr val="ED7D31"/>
                  </a:solidFill>
                  <a:prstDash val="solid"/>
                  <a:round/>
                </a:ln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b="1" kern="100" dirty="0" smtClean="0">
                <a:ln w="11113" cap="flat" cmpd="sng" algn="ctr">
                  <a:solidFill>
                    <a:srgbClr val="ED7D31"/>
                  </a:solidFill>
                  <a:prstDash val="solid"/>
                  <a:round/>
                </a:ln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прадедушка </a:t>
            </a:r>
            <a:r>
              <a:rPr lang="ru-RU" b="1" kern="100" dirty="0" smtClean="0">
                <a:ln w="11113" cap="flat" cmpd="sng" algn="ctr">
                  <a:solidFill>
                    <a:srgbClr val="ED7D31"/>
                  </a:solidFill>
                  <a:prstDash val="solid"/>
                  <a:round/>
                </a:ln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b="1" kern="100" dirty="0" smtClean="0">
                <a:ln w="11113" cap="flat" cmpd="sng" algn="ctr">
                  <a:solidFill>
                    <a:srgbClr val="ED7D31"/>
                  </a:solidFill>
                  <a:prstDash val="solid"/>
                  <a:round/>
                </a:ln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дедушка  </a:t>
            </a:r>
            <a:endParaRPr lang="ru-RU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Picture 4" descr="https://downloader.disk.yandex.ru/preview/9f6130b8cdac8f2d1e7c0305573e6ba0f14f93e06807705e60d6cb46a73f9a18/664bfc9e/81MwErPpkAmzKgSSX2Lk8EF9-uMPXMYiLFDKgcvJ9hdz6vfXzlGljpnMwPrVdiHTnZus7XwpUyzMOfZIZqY_TQ%3D%3D?uid=0&amp;filename=1716227721614.jpg&amp;disposition=inline&amp;hash=&amp;limit=0&amp;content_type=image%2Fjpeg&amp;owner_uid=0&amp;tknv=v2&amp;size=2048x2048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20"/>
          <a:stretch/>
        </p:blipFill>
        <p:spPr bwMode="auto">
          <a:xfrm>
            <a:off x="8940408" y="4278186"/>
            <a:ext cx="2988995" cy="2387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8633018" y="3340147"/>
            <a:ext cx="32475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Рассказы детей о прапрадедах и организация выставки «Военной династии  Тарасенко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374041" y="6105792"/>
            <a:ext cx="2240748" cy="64633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</a:t>
            </a:r>
            <a:r>
              <a:rPr lang="ru-RU" sz="1200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войной,</a:t>
            </a:r>
            <a:r>
              <a:rPr lang="ru-RU" sz="1200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1940</a:t>
            </a:r>
            <a:r>
              <a:rPr lang="ru-RU" sz="1200" dirty="0">
                <a:ln>
                  <a:solidFill>
                    <a:schemeClr val="accent2">
                      <a:lumMod val="50000"/>
                    </a:schemeClr>
                  </a:solidFill>
                </a:ln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год,</a:t>
            </a:r>
            <a:endParaRPr lang="ru-RU" sz="1200" dirty="0" smtClean="0">
              <a:ln>
                <a:solidFill>
                  <a:schemeClr val="accent2">
                    <a:lumMod val="50000"/>
                  </a:schemeClr>
                </a:solidFill>
              </a:ln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закончил</a:t>
            </a:r>
            <a:r>
              <a:rPr lang="ru-RU" sz="1200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Арзамасское</a:t>
            </a:r>
            <a:r>
              <a:rPr lang="ru-RU" sz="1200" dirty="0">
                <a:ln>
                  <a:solidFill>
                    <a:schemeClr val="accent2">
                      <a:lumMod val="50000"/>
                    </a:schemeClr>
                  </a:solidFill>
                </a:ln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пехотное училище</a:t>
            </a:r>
            <a:endParaRPr lang="ru-RU" sz="1200" dirty="0">
              <a:ln>
                <a:solidFill>
                  <a:schemeClr val="accent2">
                    <a:lumMod val="50000"/>
                  </a:schemeClr>
                </a:solidFill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255967" y="6180151"/>
            <a:ext cx="34810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1914-1917 участник</a:t>
            </a:r>
            <a:r>
              <a:rPr lang="ru-RU" sz="1200" kern="100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Первой</a:t>
            </a:r>
            <a:r>
              <a:rPr lang="ru-RU" sz="1200" kern="100" dirty="0">
                <a:ln>
                  <a:solidFill>
                    <a:schemeClr val="accent2">
                      <a:lumMod val="50000"/>
                    </a:schemeClr>
                  </a:solidFill>
                </a:ln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мировой</a:t>
            </a:r>
            <a:r>
              <a:rPr lang="ru-RU" sz="1200" kern="100" dirty="0">
                <a:ln>
                  <a:solidFill>
                    <a:schemeClr val="accent2">
                      <a:lumMod val="50000"/>
                    </a:schemeClr>
                  </a:solidFill>
                </a:ln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войны</a:t>
            </a:r>
            <a:r>
              <a:rPr lang="ru-RU" sz="1200" kern="100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Служил</a:t>
            </a:r>
            <a:r>
              <a:rPr lang="ru-RU" sz="1200" kern="100" dirty="0">
                <a:ln>
                  <a:solidFill>
                    <a:schemeClr val="accent2">
                      <a:lumMod val="50000"/>
                    </a:schemeClr>
                  </a:solidFill>
                </a:ln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пулеметчиком в</a:t>
            </a:r>
            <a:r>
              <a:rPr lang="ru-RU" sz="1200" kern="100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русской</a:t>
            </a:r>
            <a:r>
              <a:rPr lang="ru-RU" sz="1200" kern="100" dirty="0">
                <a:ln>
                  <a:solidFill>
                    <a:schemeClr val="accent2">
                      <a:lumMod val="50000"/>
                    </a:schemeClr>
                  </a:solidFill>
                </a:ln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пехотной</a:t>
            </a:r>
            <a:r>
              <a:rPr lang="ru-RU" sz="1200" kern="100" dirty="0">
                <a:ln>
                  <a:solidFill>
                    <a:schemeClr val="accent2">
                      <a:lumMod val="50000"/>
                    </a:schemeClr>
                  </a:solidFill>
                </a:ln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дивизии</a:t>
            </a:r>
            <a:r>
              <a:rPr lang="ru-RU" sz="1200" kern="100" dirty="0">
                <a:ln>
                  <a:solidFill>
                    <a:schemeClr val="accent2">
                      <a:lumMod val="50000"/>
                    </a:schemeClr>
                  </a:solidFill>
                </a:ln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sz="1200" kern="100" dirty="0">
                <a:ln>
                  <a:solidFill>
                    <a:schemeClr val="accent2">
                      <a:lumMod val="50000"/>
                    </a:schemeClr>
                  </a:solidFill>
                </a:ln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Австрийском</a:t>
            </a:r>
            <a:r>
              <a:rPr lang="ru-RU" sz="1200" kern="100" dirty="0">
                <a:ln>
                  <a:solidFill>
                    <a:schemeClr val="accent2">
                      <a:lumMod val="50000"/>
                    </a:schemeClr>
                  </a:solidFill>
                </a:ln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фронте</a:t>
            </a:r>
            <a:endParaRPr lang="ru-RU" sz="1200" kern="100" dirty="0">
              <a:ln>
                <a:solidFill>
                  <a:schemeClr val="accent2">
                    <a:lumMod val="50000"/>
                  </a:schemeClr>
                </a:solidFill>
              </a:ln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2192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5254961" y="4483590"/>
            <a:ext cx="262613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Тарасенко </a:t>
            </a:r>
          </a:p>
          <a:p>
            <a:pPr algn="ctr"/>
            <a:r>
              <a:rPr lang="ru-RU" sz="1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Сергей Анатольевич</a:t>
            </a:r>
          </a:p>
          <a:p>
            <a:pPr algn="ctr"/>
            <a:r>
              <a:rPr lang="ru-RU" sz="1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1976 -1992 – служба в рядах Советской и Российской армии на должностях офицерского состава в качестве военного связиста. </a:t>
            </a:r>
            <a:endParaRPr lang="ru-RU" sz="1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95" y="1868937"/>
            <a:ext cx="5109964" cy="383689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1102" y="1814086"/>
            <a:ext cx="4240585" cy="424058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422091" y="199382"/>
            <a:ext cx="25715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ЭТАП –ОСНОВНОЙ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316736" y="490647"/>
            <a:ext cx="815644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Встреча с представителем военной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династии</a:t>
            </a:r>
          </a:p>
          <a:p>
            <a:pPr lvl="0" algn="ctr">
              <a:spcAft>
                <a:spcPts val="0"/>
              </a:spcAft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Тарасенко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Сергеем Анатольевичем, </a:t>
            </a:r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spcAft>
                <a:spcPts val="0"/>
              </a:spcAft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едушкой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Яны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Осадчей,</a:t>
            </a:r>
            <a:endParaRPr lang="ru-RU" sz="2000" b="1" dirty="0" smtClean="0">
              <a:solidFill>
                <a:schemeClr val="accent2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spcAft>
                <a:spcPts val="0"/>
              </a:spcAft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воспитанницы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участницы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конкурса «Смотр строя и песни»</a:t>
            </a:r>
            <a:endParaRPr lang="ru-RU" sz="2000" b="1" dirty="0">
              <a:solidFill>
                <a:schemeClr val="accent2">
                  <a:lumMod val="50000"/>
                </a:schemeClr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7914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2660" y="2281530"/>
            <a:ext cx="1490227" cy="198468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86404">
            <a:off x="2380183" y="2206448"/>
            <a:ext cx="1602979" cy="213484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066544" y="336542"/>
            <a:ext cx="67116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ЭТАП - ОСНОВНОЙ</a:t>
            </a:r>
            <a:endParaRPr lang="ru-RU" sz="20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03179" y="671084"/>
            <a:ext cx="11667744" cy="1717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10000"/>
              </a:lnSpc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организационных форм: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чтение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художественной литературы о Великой Отечественной Войне;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10000"/>
              </a:lnSpc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разучивание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песен, танцев, стихов;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10000"/>
              </a:lnSpc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беседы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войне, героях-земляках ВОВ, детях войн, городах-героях, военных профессиях, военной технике,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10000"/>
              </a:lnSpc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рассматривание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иллюстраций, картин, фотографий из семейных архивов;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10000"/>
              </a:lnSpc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просмотр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презентаций; посещение виртуальных экскурсий;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10000"/>
              </a:lnSpc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выставки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детских работ по теме проекта.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3202" y="2490927"/>
            <a:ext cx="2740745" cy="20579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4191" y="2172826"/>
            <a:ext cx="2609290" cy="240704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5987" y="4737596"/>
            <a:ext cx="2486126" cy="18645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276564" y="1828039"/>
            <a:ext cx="400032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ыставки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детских работ по теме проекта</a:t>
            </a:r>
            <a:endParaRPr lang="ru-RU" sz="1600" b="1" dirty="0">
              <a:solidFill>
                <a:srgbClr val="FF0000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2033" y="4700534"/>
            <a:ext cx="2581981" cy="193871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076" y="4700534"/>
            <a:ext cx="2726998" cy="204760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31200" y="4023254"/>
            <a:ext cx="3629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Виртуальное посещение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музея</a:t>
            </a:r>
          </a:p>
          <a:p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военной техники в Верхней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Пышме</a:t>
            </a:r>
            <a:endParaRPr lang="ru-RU" sz="1400" dirty="0">
              <a:solidFill>
                <a:srgbClr val="FF0000"/>
              </a:solidFill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491" y="2506466"/>
            <a:ext cx="2204010" cy="165491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9943" y="4520134"/>
            <a:ext cx="2822237" cy="211911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309499" y="4182667"/>
            <a:ext cx="37089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 мини музей военной техники</a:t>
            </a:r>
            <a:endParaRPr lang="ru-RU" sz="1400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03062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61195" y="207531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Посещение  музея </a:t>
            </a:r>
            <a:r>
              <a:rPr lang="ru-RU" sz="20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«Боевой славы Урала», 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4981" y="3698506"/>
            <a:ext cx="3626516" cy="272302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933" y="3886419"/>
            <a:ext cx="3565100" cy="267691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63"/>
          <a:stretch/>
        </p:blipFill>
        <p:spPr>
          <a:xfrm>
            <a:off x="3965986" y="978984"/>
            <a:ext cx="4156518" cy="271952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88623" y="644197"/>
            <a:ext cx="3641480" cy="273426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564" y="4054867"/>
            <a:ext cx="3433422" cy="257803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14"/>
          <a:stretch/>
        </p:blipFill>
        <p:spPr>
          <a:xfrm>
            <a:off x="451310" y="1227733"/>
            <a:ext cx="3448438" cy="2746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518179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1600</TotalTime>
  <Words>454</Words>
  <Application>Microsoft Office PowerPoint</Application>
  <PresentationFormat>Широкоэкранный</PresentationFormat>
  <Paragraphs>87</Paragraphs>
  <Slides>10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9" baseType="lpstr">
      <vt:lpstr>Andale Sans UI</vt:lpstr>
      <vt:lpstr>Arial</vt:lpstr>
      <vt:lpstr>Calibri</vt:lpstr>
      <vt:lpstr>Century Gothic</vt:lpstr>
      <vt:lpstr>Century Schoolbook</vt:lpstr>
      <vt:lpstr>Tahoma</vt:lpstr>
      <vt:lpstr>Times New Roman</vt:lpstr>
      <vt:lpstr>Wingdings 3</vt:lpstr>
      <vt:lpstr>Легкий дым</vt:lpstr>
      <vt:lpstr> ГОРОДСКОЙ КОНКУРС «СМОТР СТРОЯ И ПЕСНИ».</vt:lpstr>
      <vt:lpstr>АКТУАЛЬНОСТЬ.</vt:lpstr>
      <vt:lpstr>Презентация PowerPoint</vt:lpstr>
      <vt:lpstr>ПРЕДПОЛАГАЕМЫЕ ОБРАЗОВАТЕЛЬНЫЕ РЕЗУЛЬТАТЫ ПРОЕКТА.</vt:lpstr>
      <vt:lpstr>1 ЭТАП-ПОДГОТОВИТЕЛЬНЫЙ</vt:lpstr>
      <vt:lpstr>Презентация PowerPoint</vt:lpstr>
      <vt:lpstr>Презентация PowerPoint</vt:lpstr>
      <vt:lpstr>Презентация PowerPoint</vt:lpstr>
      <vt:lpstr>Презентация PowerPoint</vt:lpstr>
      <vt:lpstr>3 ЭТАП - ЗАКЛЮЧИТЕЛЬНЫЙ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ГОРОДСКОЙ КОНКУРС «СМОТР СТРОЯ И ПЕСНИ».</dc:title>
  <dc:creator>алексей</dc:creator>
  <cp:lastModifiedBy>1</cp:lastModifiedBy>
  <cp:revision>86</cp:revision>
  <dcterms:created xsi:type="dcterms:W3CDTF">2023-04-09T07:50:06Z</dcterms:created>
  <dcterms:modified xsi:type="dcterms:W3CDTF">2024-05-22T06:33:45Z</dcterms:modified>
</cp:coreProperties>
</file>